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255F-21BD-435E-9710-EE26ABF5FF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80789-8BD9-4D9A-9D82-99D89740D7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64852-3AEC-422B-85BC-A616ACB8B6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1A33-4FB2-45C9-99CD-3CB162D9C9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A8FC-76F4-4358-871A-50BBE2834D7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D0E3-2CD1-41D9-B54E-7FADEB7B93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6BBF-87F4-42B2-AD1F-0500A36607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40DB-8C9F-43A2-B079-560590CD4B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988E-6BE2-415B-95AF-BFCFFF73A1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59FA0-9A07-45BA-A221-0120808C0B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401-36E5-4325-A473-64B4778EC3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3CC72B-98C6-40EC-B4D3-B5CFE9DF3E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pPr eaLnBrk="1" hangingPunct="1"/>
            <a:r>
              <a:rPr lang="hr-HR" dirty="0" smtClean="0">
                <a:latin typeface="+mn-lt"/>
              </a:rPr>
              <a:t>Što je građevinarstvo?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57400"/>
            <a:ext cx="8534400" cy="4495800"/>
          </a:xfrm>
        </p:spPr>
        <p:txBody>
          <a:bodyPr/>
          <a:lstStyle/>
          <a:p>
            <a:pPr eaLnBrk="1" hangingPunct="1"/>
            <a:r>
              <a:rPr lang="hr-HR" b="1" smtClean="0"/>
              <a:t>Građevinarstvo</a:t>
            </a:r>
            <a:r>
              <a:rPr lang="hr-HR" smtClean="0"/>
              <a:t> ili </a:t>
            </a:r>
            <a:r>
              <a:rPr lang="hr-HR" b="1" smtClean="0"/>
              <a:t>građevina</a:t>
            </a:r>
            <a:r>
              <a:rPr lang="hr-HR" smtClean="0"/>
              <a:t> je primijenjena znanost, najstarija i najznačajnija grana tehnike. Građevinska se tehnika bavi poslovima potrebnim za građenje svih vrsta arhitektonskih zgrada, cesta,željezničkih pruga, mostova itd.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/>
              <a:t>Povijest građevinarstva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229600" cy="4525963"/>
          </a:xfrm>
        </p:spPr>
        <p:txBody>
          <a:bodyPr/>
          <a:lstStyle/>
          <a:p>
            <a:pPr eaLnBrk="1" hangingPunct="1"/>
            <a:r>
              <a:rPr lang="hr-HR" sz="2800" dirty="0" smtClean="0"/>
              <a:t>Čovjek prvo počinje razvijati profanu arhitekturu i to stambenu. U </a:t>
            </a:r>
            <a:r>
              <a:rPr lang="hr-HR" sz="2800" dirty="0" err="1" smtClean="0"/>
              <a:t>prapovjesti</a:t>
            </a:r>
            <a:r>
              <a:rPr lang="hr-HR" sz="2800" dirty="0" smtClean="0"/>
              <a:t> grade se </a:t>
            </a:r>
            <a:r>
              <a:rPr lang="hr-HR" sz="2800" i="1" dirty="0" smtClean="0"/>
              <a:t>zemunice</a:t>
            </a:r>
            <a:r>
              <a:rPr lang="hr-HR" sz="2800" dirty="0" smtClean="0"/>
              <a:t> (jama pokrivena šibljem) ili </a:t>
            </a:r>
            <a:r>
              <a:rPr lang="hr-HR" sz="2800" i="1" dirty="0" smtClean="0"/>
              <a:t>sojenice</a:t>
            </a:r>
            <a:r>
              <a:rPr lang="hr-HR" sz="2800" dirty="0" smtClean="0"/>
              <a:t> (brvnare na obalama). To su jednoćelijske kuće (jedinicu prostora u kući nazivamo ćelija) s ognjištem i prostorom za spavanje.</a:t>
            </a:r>
          </a:p>
          <a:p>
            <a:pPr eaLnBrk="1" hangingPunct="1"/>
            <a:r>
              <a:rPr lang="hr-HR" sz="2800" dirty="0" smtClean="0"/>
              <a:t>U antičkoj Grčkoj poznajemo </a:t>
            </a:r>
            <a:r>
              <a:rPr lang="hr-HR" sz="2800" dirty="0" err="1" smtClean="0"/>
              <a:t>dvoćelijsku</a:t>
            </a:r>
            <a:r>
              <a:rPr lang="hr-HR" sz="2800" dirty="0" smtClean="0"/>
              <a:t> kuću kojoj je prva prostorija bila za goste (</a:t>
            </a:r>
            <a:r>
              <a:rPr lang="hr-HR" sz="2800" i="1" dirty="0" err="1" smtClean="0"/>
              <a:t>megaron</a:t>
            </a:r>
            <a:r>
              <a:rPr lang="hr-HR" sz="2800" dirty="0" smtClean="0"/>
              <a:t>), a povučenija za žene i djecu.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b="1" smtClean="0"/>
              <a:t>Arhitektura kao umjetnost</a:t>
            </a:r>
            <a:br>
              <a:rPr lang="hr-HR" sz="4000" b="1" smtClean="0"/>
            </a:br>
            <a:endParaRPr lang="hr-HR" sz="40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i="1" smtClean="0"/>
              <a:t>Arhitektura je umjetnost oblikovanja prostora volumenom.</a:t>
            </a:r>
            <a:r>
              <a:rPr lang="hr-HR" smtClean="0"/>
              <a:t> Ona je likovna umjetnost koja ima praktičnu namjenu – zaštita od prirodnih nepogoda (kiša, vjetar, snijeg …), hladnoće ili vrućine.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Materijali i konstrukcije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i="1" smtClean="0"/>
              <a:t>Kamen</a:t>
            </a:r>
            <a:r>
              <a:rPr lang="hr-HR" smtClean="0"/>
              <a:t> je jedan od najstarijih građevnih materijala, a može biti klesan u pravilne kvadre, djelomično obrađen, namjerno grubo klesan (</a:t>
            </a:r>
            <a:r>
              <a:rPr lang="hr-HR" i="1" smtClean="0"/>
              <a:t>rustika</a:t>
            </a:r>
            <a:r>
              <a:rPr lang="hr-HR" smtClean="0"/>
              <a:t>), lomljen ili neobrađen. </a:t>
            </a:r>
            <a:r>
              <a:rPr lang="hr-HR" i="1" smtClean="0"/>
              <a:t>Drvo</a:t>
            </a:r>
            <a:r>
              <a:rPr lang="hr-HR" smtClean="0"/>
              <a:t> se većinom koristilo u obliku greda (vertikalnih i horizontalnih), mosnica i dasaka. Još jedan drevni materijal je </a:t>
            </a:r>
            <a:r>
              <a:rPr lang="hr-HR" i="1" smtClean="0"/>
              <a:t>opeka</a:t>
            </a:r>
            <a:r>
              <a:rPr lang="hr-HR" smtClean="0"/>
              <a:t> (zemlja ili glina iz kalupa pečena ili sušena na suncu).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Najpoznatije stare građevine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b="1" smtClean="0"/>
              <a:t>Stonehenge- Ujedinjeno Kraljevstvo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b="1" smtClean="0"/>
              <a:t>Kineski zid- Kina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b="1" smtClean="0"/>
              <a:t>Taj Mahal- Indija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b="1" smtClean="0"/>
              <a:t>Keopsova piramida- Egipat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b="1" smtClean="0"/>
              <a:t>Crkva Sv. Vasilija- Rusija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b="1" smtClean="0"/>
              <a:t>Koloseum- Italija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b="1" smtClean="0"/>
              <a:t>Notre Dame- Francuska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b="1" smtClean="0"/>
              <a:t>Aja Sofia- Turska</a:t>
            </a:r>
            <a:endParaRPr lang="hr-HR" smtClean="0"/>
          </a:p>
        </p:txBody>
      </p:sp>
      <p:pic>
        <p:nvPicPr>
          <p:cNvPr id="6148" name="Picture 4" descr="300px-Stonehenge_To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0574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Great_Wall_of_C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00488"/>
            <a:ext cx="33528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/>
              <a:t>Izgradnja novog World Trade Centra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91200" y="6172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/>
              <a:t>Priredio- Andrej Vukadinović</a:t>
            </a:r>
          </a:p>
        </p:txBody>
      </p:sp>
      <p:pic>
        <p:nvPicPr>
          <p:cNvPr id="7173" name="Picture 5" descr="D:\Users\Elite.Force\Desktop\Freedom_Tower_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14400"/>
            <a:ext cx="1905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14478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http://www.youtube.com/watch?v=RDeLzf576vY</a:t>
            </a:r>
            <a:endParaRPr lang="hr-H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sadržaja 2"/>
          <p:cNvSpPr>
            <a:spLocks noGrp="1"/>
          </p:cNvSpPr>
          <p:nvPr>
            <p:ph idx="1"/>
          </p:nvPr>
        </p:nvSpPr>
        <p:spPr>
          <a:xfrm>
            <a:off x="304800" y="0"/>
            <a:ext cx="8839200" cy="3200400"/>
          </a:xfrm>
        </p:spPr>
        <p:txBody>
          <a:bodyPr/>
          <a:lstStyle/>
          <a:p>
            <a:pPr eaLnBrk="1" hangingPunct="1"/>
            <a:r>
              <a:rPr lang="vi-VN" sz="1800" b="1" smtClean="0"/>
              <a:t>One World Trade Center</a:t>
            </a:r>
            <a:r>
              <a:rPr lang="hr-HR" sz="1800" b="1" smtClean="0"/>
              <a:t> </a:t>
            </a:r>
            <a:r>
              <a:rPr lang="vi-VN" sz="1800" b="1" smtClean="0"/>
              <a:t>poznat kao WTC 1 i prethodno poznat kao Freedom Tower</a:t>
            </a:r>
            <a:r>
              <a:rPr lang="hr-HR" sz="1800" b="1" smtClean="0"/>
              <a:t> </a:t>
            </a:r>
            <a:r>
              <a:rPr lang="vi-VN" sz="1800" b="1" smtClean="0"/>
              <a:t>je vodeći </a:t>
            </a:r>
            <a:r>
              <a:rPr lang="hr-HR" sz="1800" b="1" smtClean="0"/>
              <a:t>u </a:t>
            </a:r>
            <a:r>
              <a:rPr lang="vi-VN" sz="1800" b="1" smtClean="0"/>
              <a:t>izgradnja novog World Trade Center kompleksa u donjem Manhattanu , New York City.</a:t>
            </a:r>
            <a:endParaRPr lang="hr-HR" sz="1800" b="1" smtClean="0"/>
          </a:p>
          <a:p>
            <a:pPr eaLnBrk="1" hangingPunct="1"/>
            <a:r>
              <a:rPr lang="vi-VN" sz="1800" b="1" smtClean="0"/>
              <a:t> Zgrada je omeđeno na zapadu od West Street, na sjeveru Vesey ulici, na jugu, Fulton Street, a na istoku Washington Street. </a:t>
            </a:r>
            <a:endParaRPr lang="hr-HR" sz="1800" b="1" smtClean="0"/>
          </a:p>
          <a:p>
            <a:pPr eaLnBrk="1" hangingPunct="1"/>
            <a:r>
              <a:rPr lang="hr-HR" sz="1800" b="1" smtClean="0"/>
              <a:t>I</a:t>
            </a:r>
            <a:r>
              <a:rPr lang="vi-VN" sz="1800" b="1" smtClean="0"/>
              <a:t>zgradnju </a:t>
            </a:r>
            <a:r>
              <a:rPr lang="hr-HR" sz="1800" b="1" smtClean="0"/>
              <a:t>je </a:t>
            </a:r>
            <a:r>
              <a:rPr lang="vi-VN" sz="1800" b="1" smtClean="0"/>
              <a:t>započela 27. travnja 2006. </a:t>
            </a:r>
            <a:endParaRPr lang="hr-HR" sz="1800" b="1" smtClean="0"/>
          </a:p>
          <a:p>
            <a:pPr eaLnBrk="1" hangingPunct="1"/>
            <a:r>
              <a:rPr lang="vi-VN" sz="1800" b="1" smtClean="0"/>
              <a:t>30. ožujka 2009, Lučka uprava je potvrdila da </a:t>
            </a:r>
            <a:r>
              <a:rPr lang="hr-HR" sz="1800" b="1" smtClean="0"/>
              <a:t>ć</a:t>
            </a:r>
            <a:r>
              <a:rPr lang="vi-VN" sz="1800" b="1" smtClean="0"/>
              <a:t>e zgrada biti poznat po </a:t>
            </a:r>
            <a:r>
              <a:rPr lang="hr-HR" sz="1800" b="1" smtClean="0"/>
              <a:t>svom </a:t>
            </a:r>
            <a:r>
              <a:rPr lang="vi-VN" sz="1800" b="1" smtClean="0"/>
              <a:t>ime</a:t>
            </a:r>
            <a:r>
              <a:rPr lang="hr-HR" sz="1800" b="1" smtClean="0"/>
              <a:t>nu</a:t>
            </a:r>
            <a:r>
              <a:rPr lang="vi-VN" sz="1800" b="1" smtClean="0"/>
              <a:t> One World Trade Center</a:t>
            </a:r>
            <a:r>
              <a:rPr lang="hr-HR" sz="1800" b="1" smtClean="0"/>
              <a:t> ili Freedom Tower.</a:t>
            </a:r>
            <a:endParaRPr lang="vi-VN" sz="1800" b="1" smtClean="0"/>
          </a:p>
          <a:p>
            <a:pPr eaLnBrk="1" hangingPunct="1"/>
            <a:r>
              <a:rPr lang="vi-VN" sz="1800" b="1" smtClean="0"/>
              <a:t>U vrijeme završetka u 2013, One World Trade Center će biti najviša zgrada na zapadnoj </a:t>
            </a:r>
            <a:r>
              <a:rPr lang="hr-HR" sz="1800" b="1" smtClean="0"/>
              <a:t> polutki </a:t>
            </a:r>
            <a:r>
              <a:rPr lang="vi-VN" sz="1800" b="1" smtClean="0"/>
              <a:t>i treća najviša zgrada na svijetu</a:t>
            </a:r>
            <a:r>
              <a:rPr lang="hr-HR" sz="1800" b="1" smtClean="0"/>
              <a:t> </a:t>
            </a:r>
            <a:r>
              <a:rPr lang="vi-VN" sz="1800" b="1" smtClean="0"/>
              <a:t>sa svojim toranj dostiza</a:t>
            </a:r>
            <a:r>
              <a:rPr lang="hr-HR" sz="1800" b="1" smtClean="0"/>
              <a:t>ti će  </a:t>
            </a:r>
            <a:r>
              <a:rPr lang="vi-VN" sz="1800" b="1" smtClean="0"/>
              <a:t>simboli</a:t>
            </a:r>
            <a:r>
              <a:rPr lang="hr-HR" sz="1800" b="1" smtClean="0"/>
              <a:t>čnih</a:t>
            </a:r>
            <a:r>
              <a:rPr lang="vi-VN" sz="1800" b="1" smtClean="0"/>
              <a:t> 1,776 metara (541,3 m) u odnosu na godina američke neovisnosti</a:t>
            </a:r>
            <a:r>
              <a:rPr lang="hr-HR" sz="1800" b="1" smtClean="0"/>
              <a:t>.</a:t>
            </a:r>
            <a:endParaRPr lang="vi-VN" sz="1800" b="1" smtClean="0"/>
          </a:p>
        </p:txBody>
      </p:sp>
      <p:pic>
        <p:nvPicPr>
          <p:cNvPr id="8195" name="Picture 2" descr="D:\Users\Elite.Force\Desktop\New-World-Trade-Centre-de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384</Words>
  <Application>Microsoft PowerPoint</Application>
  <PresentationFormat>Prikaz na zaslonu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Default Design</vt:lpstr>
      <vt:lpstr>Što je građevinarstvo?</vt:lpstr>
      <vt:lpstr>Povijest građevinarstva</vt:lpstr>
      <vt:lpstr>Arhitektura kao umjetnost </vt:lpstr>
      <vt:lpstr>Materijali i konstrukcije</vt:lpstr>
      <vt:lpstr>Najpoznatije stare građevine</vt:lpstr>
      <vt:lpstr>Izgradnja novog World Trade Centra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Elite_Force</dc:creator>
  <cp:lastModifiedBy>Elite.Force</cp:lastModifiedBy>
  <cp:revision>6</cp:revision>
  <cp:lastPrinted>1601-01-01T00:00:00Z</cp:lastPrinted>
  <dcterms:created xsi:type="dcterms:W3CDTF">1601-01-01T00:00:00Z</dcterms:created>
  <dcterms:modified xsi:type="dcterms:W3CDTF">2012-05-12T16:55:55Z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