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handoutMasterIdLst>
    <p:handoutMasterId r:id="rId11"/>
  </p:handoutMasterIdLst>
  <p:sldIdLst>
    <p:sldId id="256" r:id="rId2"/>
    <p:sldId id="260" r:id="rId3"/>
    <p:sldId id="258" r:id="rId4"/>
    <p:sldId id="259" r:id="rId5"/>
    <p:sldId id="261" r:id="rId6"/>
    <p:sldId id="272" r:id="rId7"/>
    <p:sldId id="273" r:id="rId8"/>
    <p:sldId id="274" r:id="rId9"/>
    <p:sldId id="278" r:id="rId10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  <p:clrMru>
    <a:srgbClr val="FF3300"/>
    <a:srgbClr val="CC0000"/>
    <a:srgbClr val="CCCCFF"/>
    <a:srgbClr val="FFCC00"/>
    <a:srgbClr val="0099FF"/>
    <a:srgbClr val="6600FF"/>
    <a:srgbClr val="FFCCCC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6473" autoAdjust="0"/>
  </p:normalViewPr>
  <p:slideViewPr>
    <p:cSldViewPr>
      <p:cViewPr varScale="1">
        <p:scale>
          <a:sx n="72" d="100"/>
          <a:sy n="72" d="100"/>
        </p:scale>
        <p:origin x="-13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title>
      <c:layout/>
    </c:title>
    <c:plotArea>
      <c:layout>
        <c:manualLayout>
          <c:layoutTarget val="inner"/>
          <c:xMode val="edge"/>
          <c:yMode val="edge"/>
          <c:x val="1.7777777777777778E-2"/>
          <c:y val="3.2349723064156961E-2"/>
          <c:w val="0.92242424242424237"/>
          <c:h val="0.8440923260224229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3796">
              <a:solidFill>
                <a:schemeClr val="tx1"/>
              </a:solidFill>
              <a:prstDash val="solid"/>
            </a:ln>
          </c:spPr>
          <c:dLbls>
            <c:dLblPos val="inEnd"/>
            <c:showVal val="1"/>
          </c:dLbls>
          <c:cat>
            <c:numRef>
              <c:f>Sheet1!$B$1:$G$1</c:f>
              <c:numCache>
                <c:formatCode>General</c:formatCode>
                <c:ptCount val="6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cat>
          <c:val>
            <c:numRef>
              <c:f>Sheet1!$B$2:$G$2</c:f>
              <c:numCache>
                <c:formatCode>General</c:formatCode>
                <c:ptCount val="6"/>
                <c:pt idx="0">
                  <c:v>8.6</c:v>
                </c:pt>
                <c:pt idx="1">
                  <c:v>32.17</c:v>
                </c:pt>
                <c:pt idx="2">
                  <c:v>49.3</c:v>
                </c:pt>
                <c:pt idx="3">
                  <c:v>8.36</c:v>
                </c:pt>
                <c:pt idx="4">
                  <c:v>1.6</c:v>
                </c:pt>
              </c:numCache>
            </c:numRef>
          </c:val>
        </c:ser>
        <c:dLbls/>
        <c:gapWidth val="75"/>
        <c:overlap val="40"/>
        <c:axId val="66658304"/>
        <c:axId val="66659840"/>
      </c:barChart>
      <c:catAx>
        <c:axId val="66658304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4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19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sr-Latn-CS"/>
          </a:p>
        </c:txPr>
        <c:crossAx val="66659840"/>
        <c:crosses val="autoZero"/>
        <c:auto val="1"/>
        <c:lblAlgn val="ctr"/>
        <c:lblOffset val="100"/>
        <c:tickLblSkip val="1"/>
        <c:tickMarkSkip val="1"/>
      </c:catAx>
      <c:valAx>
        <c:axId val="66659840"/>
        <c:scaling>
          <c:orientation val="minMax"/>
        </c:scaling>
        <c:axPos val="l"/>
        <c:majorGridlines/>
        <c:numFmt formatCode="General" sourceLinked="1"/>
        <c:majorTickMark val="none"/>
        <c:tickLblPos val="none"/>
        <c:crossAx val="66658304"/>
        <c:crosses val="autoZero"/>
        <c:crossBetween val="between"/>
      </c:valAx>
      <c:spPr>
        <a:solidFill>
          <a:srgbClr val="C0C0C0"/>
        </a:solidFill>
        <a:ln w="13796">
          <a:solidFill>
            <a:srgbClr val="808080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19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style val="35"/>
  <c:chart>
    <c:plotArea>
      <c:layout>
        <c:manualLayout>
          <c:layoutTarget val="inner"/>
          <c:xMode val="edge"/>
          <c:yMode val="edge"/>
          <c:x val="7.0483436718834419E-2"/>
          <c:y val="3.880125508311718E-2"/>
          <c:w val="0.77611143630487889"/>
          <c:h val="0.81598817242200106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cat>
            <c:numRef>
              <c:f>Sheet1!$B$1:$G$1</c:f>
              <c:numCache>
                <c:formatCode>General</c:formatCode>
                <c:ptCount val="6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cat>
          <c:val>
            <c:numRef>
              <c:f>Sheet1!$B$2:$G$2</c:f>
              <c:numCache>
                <c:formatCode>General</c:formatCode>
                <c:ptCount val="6"/>
                <c:pt idx="0">
                  <c:v>8.6</c:v>
                </c:pt>
                <c:pt idx="1">
                  <c:v>32.17</c:v>
                </c:pt>
                <c:pt idx="2">
                  <c:v>49.3</c:v>
                </c:pt>
                <c:pt idx="3">
                  <c:v>8.36</c:v>
                </c:pt>
                <c:pt idx="4">
                  <c:v>1.6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cat>
            <c:numRef>
              <c:f>Sheet1!$B$1:$G$1</c:f>
              <c:numCache>
                <c:formatCode>General</c:formatCode>
                <c:ptCount val="6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cat>
          <c:val>
            <c:numRef>
              <c:f>Sheet1!$B$3:$G$3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overlap val="-25"/>
        <c:axId val="66824448"/>
        <c:axId val="66830336"/>
      </c:barChart>
      <c:catAx>
        <c:axId val="668244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/>
            </a:pPr>
            <a:endParaRPr lang="sr-Latn-CS"/>
          </a:p>
        </c:txPr>
        <c:crossAx val="66830336"/>
        <c:crosses val="autoZero"/>
        <c:auto val="1"/>
        <c:lblAlgn val="ctr"/>
        <c:lblOffset val="100"/>
        <c:tickLblSkip val="1"/>
        <c:tickMarkSkip val="1"/>
      </c:catAx>
      <c:valAx>
        <c:axId val="66830336"/>
        <c:scaling>
          <c:orientation val="minMax"/>
        </c:scaling>
        <c:delete val="1"/>
        <c:axPos val="l"/>
        <c:numFmt formatCode="General" sourceLinked="1"/>
        <c:tickLblPos val="none"/>
        <c:crossAx val="6682444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404"/>
      </a:pPr>
      <a:endParaRPr lang="sr-Latn-C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2E5829-3D82-4092-8D89-16F9F30DB4A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918F3-1640-45D6-B977-0707827F0B1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D9C3F-ECC6-4141-973D-C69FF39319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9D275-FA51-4F56-8FCF-DFB59F8B61E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20574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8FF73-4070-4A18-92C4-1B2C26B68D2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20574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F2BA9-0614-4C46-B266-67CFDA7418F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20574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F0A58-78EC-4550-8F3E-2F2336B3A1C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E90E5-7F90-4B5B-B461-6972B2FB045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04174-C6A5-41B6-A037-270C9D0F7CD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9B1EB-1284-4095-BAFE-7DE87BEC7A9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29BCF-E266-4FFC-9999-9CC61D277D8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4E255-FD1E-4C32-96C6-6D52A8FDA3D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766B2-3DE7-45A5-9952-64828F49936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B18A5-B311-4B4B-975D-1E5614C96E9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2967C-4F0F-4933-8551-07A8B878AAD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C1EF5-D449-426D-A45B-52869040036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DE87C6D-83C3-4249-B8C3-16723DE3E30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44" r:id="rId2"/>
    <p:sldLayoutId id="2147483953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4" r:id="rId9"/>
    <p:sldLayoutId id="2147483950" r:id="rId10"/>
    <p:sldLayoutId id="2147483951" r:id="rId11"/>
    <p:sldLayoutId id="2147483955" r:id="rId12"/>
    <p:sldLayoutId id="2147483956" r:id="rId13"/>
    <p:sldLayoutId id="2147483957" r:id="rId14"/>
    <p:sldLayoutId id="2147483959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audio" Target="../media/audio1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4.wav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4.wav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143000" y="620688"/>
            <a:ext cx="10058400" cy="273630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>
                <a:solidFill>
                  <a:schemeClr val="accent2"/>
                </a:solidFill>
                <a:hlinkClick r:id="" action="ppaction://noaction">
                  <a:snd r:embed="rId4" name="glass.wav"/>
                </a:hlinkClick>
              </a:rPr>
              <a:t>USPJEH UČENIKA </a:t>
            </a:r>
            <a:br>
              <a:rPr lang="hr-HR" dirty="0">
                <a:solidFill>
                  <a:schemeClr val="accent2"/>
                </a:solidFill>
                <a:hlinkClick r:id="" action="ppaction://noaction">
                  <a:snd r:embed="rId4" name="glass.wav"/>
                </a:hlinkClick>
              </a:rPr>
            </a:br>
            <a:r>
              <a:rPr lang="hr-HR" dirty="0">
                <a:solidFill>
                  <a:schemeClr val="accent2"/>
                </a:solidFill>
                <a:hlinkClick r:id="" action="ppaction://noaction">
                  <a:snd r:embed="rId4" name="glass.wav"/>
                </a:hlinkClick>
              </a:rPr>
              <a:t>NA KRAJU </a:t>
            </a:r>
            <a:r>
              <a:rPr lang="hr-HR" dirty="0" smtClean="0">
                <a:solidFill>
                  <a:schemeClr val="accent2"/>
                </a:solidFill>
                <a:hlinkClick r:id="" action="ppaction://noaction">
                  <a:snd r:embed="rId5" name="glass.wav"/>
                </a:hlinkClick>
              </a:rPr>
              <a:t>ŠK. </a:t>
            </a:r>
            <a:r>
              <a:rPr lang="hr-HR" dirty="0" smtClean="0">
                <a:solidFill>
                  <a:schemeClr val="accent2"/>
                </a:solidFill>
                <a:hlinkClick r:id="" action="ppaction://noaction">
                  <a:snd r:embed="rId6" name="glass.wav"/>
                </a:hlinkClick>
              </a:rPr>
              <a:t>2009./2010. </a:t>
            </a:r>
            <a:r>
              <a:rPr lang="hr-HR" dirty="0" smtClean="0">
                <a:solidFill>
                  <a:schemeClr val="accent2"/>
                </a:solidFill>
                <a:hlinkClick r:id="" action="ppaction://noaction">
                  <a:snd r:embed="rId7" name="glass.wav"/>
                </a:hlinkClick>
              </a:rPr>
              <a:t>G.</a:t>
            </a:r>
            <a:r>
              <a:rPr lang="hr-HR" dirty="0" smtClean="0">
                <a:solidFill>
                  <a:schemeClr val="accent2"/>
                </a:solidFill>
                <a:hlinkClick r:id="" action="ppaction://noaction">
                  <a:snd r:embed="rId4" name="glass.wav"/>
                </a:hlinkClick>
              </a:rPr>
              <a:t> </a:t>
            </a:r>
            <a:r>
              <a:rPr lang="hr-HR" dirty="0">
                <a:solidFill>
                  <a:schemeClr val="accent2"/>
                </a:solidFill>
                <a:hlinkClick r:id="" action="ppaction://noaction">
                  <a:snd r:embed="rId4" name="glass.wav"/>
                </a:hlinkClick>
              </a:rPr>
              <a:t/>
            </a:r>
            <a:br>
              <a:rPr lang="hr-HR" dirty="0">
                <a:solidFill>
                  <a:schemeClr val="accent2"/>
                </a:solidFill>
                <a:hlinkClick r:id="" action="ppaction://noaction">
                  <a:snd r:embed="rId4" name="glass.wav"/>
                </a:hlinkClick>
              </a:rPr>
            </a:br>
            <a:endParaRPr lang="hr-HR" dirty="0">
              <a:solidFill>
                <a:schemeClr val="accent2"/>
              </a:solidFill>
              <a:hlinkClick r:id="" action="ppaction://noaction">
                <a:snd r:embed="rId4" name="glass.wav"/>
              </a:hlinkClick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810000"/>
            <a:ext cx="6400800" cy="2057400"/>
          </a:xfrm>
        </p:spPr>
        <p:txBody>
          <a:bodyPr/>
          <a:lstStyle/>
          <a:p>
            <a:pPr marR="0" eaLnBrk="1" hangingPunct="1">
              <a:defRPr/>
            </a:pPr>
            <a:r>
              <a:rPr lang="hr-HR" sz="2400" b="1" u="sng" dirty="0" smtClean="0">
                <a:solidFill>
                  <a:schemeClr val="accent1">
                    <a:lumMod val="75000"/>
                  </a:schemeClr>
                </a:solidFill>
              </a:rPr>
              <a:t>INDUSTRIJSKO – OBRTNIČKA ŠKOLA SLAVONSKI BROD</a:t>
            </a:r>
          </a:p>
          <a:p>
            <a:pPr marR="0" eaLnBrk="1" hangingPunct="1">
              <a:defRPr/>
            </a:pPr>
            <a:endParaRPr lang="hr-HR" sz="2400" dirty="0" smtClean="0">
              <a:solidFill>
                <a:schemeClr val="accent1"/>
              </a:solidFill>
            </a:endParaRPr>
          </a:p>
          <a:p>
            <a:pPr marR="0" eaLnBrk="1" hangingPunct="1">
              <a:defRPr/>
            </a:pPr>
            <a:endParaRPr lang="hr-HR" sz="2400" dirty="0" smtClean="0">
              <a:solidFill>
                <a:schemeClr val="hlink"/>
              </a:solidFill>
            </a:endParaRPr>
          </a:p>
          <a:p>
            <a:pPr marR="0" eaLnBrk="1" hangingPunct="1">
              <a:defRPr/>
            </a:pPr>
            <a:r>
              <a:rPr lang="hr-HR" sz="1200" dirty="0" smtClean="0"/>
              <a:t>SNJEŽANA </a:t>
            </a:r>
            <a:r>
              <a:rPr lang="hr-HR" sz="1200" dirty="0" smtClean="0"/>
              <a:t>BIRTIĆ, prof. </a:t>
            </a:r>
            <a:r>
              <a:rPr lang="hr-HR" sz="1200" dirty="0" smtClean="0"/>
              <a:t>pedagogije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863377"/>
          </a:xfrm>
        </p:spPr>
        <p:txBody>
          <a:bodyPr/>
          <a:lstStyle/>
          <a:p>
            <a:pPr algn="ctr" eaLnBrk="1" hangingPunct="1"/>
            <a:r>
              <a:rPr lang="hr-HR" b="1" u="sng" dirty="0" smtClean="0">
                <a:solidFill>
                  <a:schemeClr val="accent2"/>
                </a:solidFill>
              </a:rPr>
              <a:t>BROJ UČENIKA</a:t>
            </a:r>
          </a:p>
        </p:txBody>
      </p:sp>
      <p:graphicFrame>
        <p:nvGraphicFramePr>
          <p:cNvPr id="13380" name="Group 68"/>
          <p:cNvGraphicFramePr>
            <a:graphicFrameLocks noGrp="1"/>
          </p:cNvGraphicFramePr>
          <p:nvPr>
            <p:ph type="tbl" idx="1"/>
          </p:nvPr>
        </p:nvGraphicFramePr>
        <p:xfrm>
          <a:off x="611560" y="1484783"/>
          <a:ext cx="8203828" cy="5091149"/>
        </p:xfrm>
        <a:graphic>
          <a:graphicData uri="http://schemas.openxmlformats.org/drawingml/2006/table">
            <a:tbl>
              <a:tblPr/>
              <a:tblGrid>
                <a:gridCol w="1239958"/>
                <a:gridCol w="1161203"/>
                <a:gridCol w="1159528"/>
                <a:gridCol w="1161204"/>
                <a:gridCol w="1110755"/>
                <a:gridCol w="1312476"/>
                <a:gridCol w="1058704"/>
              </a:tblGrid>
              <a:tr h="7880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RAZRED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hr-HR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 POČETKU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hr-HR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NAKNAD.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UPISANI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ISPISANI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ISKLJUČENI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 KRAJU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OD TOGA Ž.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91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1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7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</a:t>
                      </a: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SAMO 1. POL</a:t>
                      </a:r>
                      <a:r>
                        <a:rPr kumimoji="0" lang="hr-HR" sz="143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7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UKUPNO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945</a:t>
                      </a:r>
                      <a:r>
                        <a:rPr kumimoji="0" lang="hr-HR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</a:t>
                      </a:r>
                      <a:r>
                        <a:rPr kumimoji="0" lang="hr-HR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BEZ 4.B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hr-HR" sz="14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14313"/>
            <a:ext cx="8305800" cy="1143000"/>
          </a:xfrm>
        </p:spPr>
        <p:txBody>
          <a:bodyPr/>
          <a:lstStyle/>
          <a:p>
            <a:pPr algn="ctr" eaLnBrk="1" hangingPunct="1"/>
            <a:r>
              <a:rPr lang="hr-HR" sz="2400" b="1" u="sng" smtClean="0">
                <a:solidFill>
                  <a:schemeClr val="accent2"/>
                </a:solidFill>
              </a:rPr>
              <a:t>BROJ RAZREDNIH ODJELA PO RAZREDIMA I STRUKAMA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3850" y="1989138"/>
            <a:ext cx="2879725" cy="3962400"/>
          </a:xfrm>
        </p:spPr>
        <p:txBody>
          <a:bodyPr/>
          <a:lstStyle/>
          <a:p>
            <a:pPr eaLnBrk="1" hangingPunct="1"/>
            <a:r>
              <a:rPr lang="hr-HR" smtClean="0"/>
              <a:t>1.R. =  13</a:t>
            </a:r>
          </a:p>
          <a:p>
            <a:pPr eaLnBrk="1" hangingPunct="1"/>
            <a:r>
              <a:rPr lang="hr-HR" smtClean="0"/>
              <a:t>2.R. =  13</a:t>
            </a:r>
          </a:p>
          <a:p>
            <a:pPr eaLnBrk="1" hangingPunct="1"/>
            <a:r>
              <a:rPr lang="hr-HR" smtClean="0"/>
              <a:t>3.R. =  12</a:t>
            </a:r>
          </a:p>
          <a:p>
            <a:pPr eaLnBrk="1" hangingPunct="1"/>
            <a:r>
              <a:rPr lang="hr-HR" smtClean="0"/>
              <a:t>4.R. =    1</a:t>
            </a:r>
          </a:p>
          <a:p>
            <a:pPr eaLnBrk="1" hangingPunct="1"/>
            <a:endParaRPr lang="hr-HR" smtClean="0"/>
          </a:p>
          <a:p>
            <a:pPr eaLnBrk="1" hangingPunct="1"/>
            <a:r>
              <a:rPr lang="hr-HR" smtClean="0"/>
              <a:t>UKUPNO = </a:t>
            </a:r>
            <a:r>
              <a:rPr lang="hr-HR" sz="2800" b="1" u="sng" smtClean="0"/>
              <a:t>39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203575" y="1773238"/>
            <a:ext cx="5711825" cy="4714875"/>
          </a:xfrm>
        </p:spPr>
        <p:txBody>
          <a:bodyPr/>
          <a:lstStyle/>
          <a:p>
            <a:pPr eaLnBrk="1" hangingPunct="1"/>
            <a:r>
              <a:rPr lang="hr-HR" sz="2400" smtClean="0">
                <a:solidFill>
                  <a:schemeClr val="tx2"/>
                </a:solidFill>
              </a:rPr>
              <a:t>STROJARSTVO</a:t>
            </a:r>
            <a:r>
              <a:rPr lang="hr-HR" sz="2400" smtClean="0"/>
              <a:t> = 23,5 </a:t>
            </a:r>
          </a:p>
          <a:p>
            <a:pPr eaLnBrk="1" hangingPunct="1"/>
            <a:r>
              <a:rPr lang="hr-HR" sz="1600" smtClean="0"/>
              <a:t>OD TOGA </a:t>
            </a:r>
            <a:r>
              <a:rPr lang="hr-HR" sz="1600" b="1" u="sng" smtClean="0"/>
              <a:t>JMO</a:t>
            </a:r>
            <a:r>
              <a:rPr lang="hr-HR" sz="1600" smtClean="0"/>
              <a:t> = 6,5</a:t>
            </a:r>
          </a:p>
          <a:p>
            <a:pPr eaLnBrk="1" hangingPunct="1"/>
            <a:r>
              <a:rPr lang="hr-HR" sz="1600" smtClean="0"/>
              <a:t>OD TOGA </a:t>
            </a:r>
            <a:r>
              <a:rPr lang="hr-HR" sz="1600" b="1" u="sng" smtClean="0"/>
              <a:t>TES</a:t>
            </a:r>
            <a:r>
              <a:rPr lang="hr-HR" sz="1600" smtClean="0"/>
              <a:t> = 3</a:t>
            </a:r>
          </a:p>
          <a:p>
            <a:pPr eaLnBrk="1" hangingPunct="1"/>
            <a:r>
              <a:rPr lang="hr-HR" sz="2400" smtClean="0">
                <a:solidFill>
                  <a:schemeClr val="tx2"/>
                </a:solidFill>
              </a:rPr>
              <a:t>ELEKTROTEHNIKA</a:t>
            </a:r>
            <a:r>
              <a:rPr lang="hr-HR" sz="2400" smtClean="0"/>
              <a:t> = 5,5</a:t>
            </a:r>
            <a:endParaRPr lang="hr-HR" sz="1600" smtClean="0"/>
          </a:p>
          <a:p>
            <a:pPr eaLnBrk="1" hangingPunct="1"/>
            <a:r>
              <a:rPr lang="hr-HR" sz="1600" smtClean="0"/>
              <a:t>OD TOGA </a:t>
            </a:r>
            <a:r>
              <a:rPr lang="hr-HR" sz="1600" b="1" u="sng" smtClean="0"/>
              <a:t>JMO</a:t>
            </a:r>
            <a:r>
              <a:rPr lang="hr-HR" sz="1600" smtClean="0"/>
              <a:t> = 2,5</a:t>
            </a:r>
            <a:endParaRPr lang="hr-HR" sz="2400" smtClean="0"/>
          </a:p>
          <a:p>
            <a:pPr eaLnBrk="1" hangingPunct="1"/>
            <a:r>
              <a:rPr lang="hr-HR" sz="2400" smtClean="0">
                <a:solidFill>
                  <a:schemeClr val="tx2"/>
                </a:solidFill>
              </a:rPr>
              <a:t>OSTALE USLUGE</a:t>
            </a:r>
            <a:r>
              <a:rPr lang="hr-HR" sz="2400" smtClean="0"/>
              <a:t> = 3</a:t>
            </a:r>
            <a:endParaRPr lang="hr-HR" sz="1600" smtClean="0"/>
          </a:p>
          <a:p>
            <a:pPr eaLnBrk="1" hangingPunct="1"/>
            <a:r>
              <a:rPr lang="hr-HR" sz="1600" smtClean="0"/>
              <a:t>OD TOGA </a:t>
            </a:r>
            <a:r>
              <a:rPr lang="hr-HR" sz="1600" b="1" u="sng" smtClean="0"/>
              <a:t>JMO</a:t>
            </a:r>
            <a:r>
              <a:rPr lang="hr-HR" sz="1600" smtClean="0"/>
              <a:t> = 3 (SVI)</a:t>
            </a:r>
            <a:endParaRPr lang="hr-HR" sz="2400" smtClean="0"/>
          </a:p>
          <a:p>
            <a:pPr eaLnBrk="1" hangingPunct="1"/>
            <a:r>
              <a:rPr lang="hr-HR" sz="2400" smtClean="0">
                <a:solidFill>
                  <a:schemeClr val="tx2"/>
                </a:solidFill>
              </a:rPr>
              <a:t>CESTOVNI PROMET</a:t>
            </a:r>
            <a:r>
              <a:rPr lang="hr-HR" sz="2400" smtClean="0"/>
              <a:t> = 3</a:t>
            </a:r>
          </a:p>
          <a:p>
            <a:pPr eaLnBrk="1" hangingPunct="1"/>
            <a:r>
              <a:rPr lang="hr-HR" sz="2400" smtClean="0">
                <a:solidFill>
                  <a:schemeClr val="tx2"/>
                </a:solidFill>
              </a:rPr>
              <a:t>BRODOGRADNJA</a:t>
            </a:r>
            <a:r>
              <a:rPr lang="hr-HR" sz="2400" smtClean="0"/>
              <a:t>= 3 </a:t>
            </a:r>
            <a:r>
              <a:rPr lang="hr-HR" sz="2000" smtClean="0"/>
              <a:t>(NSS)</a:t>
            </a:r>
          </a:p>
          <a:p>
            <a:pPr eaLnBrk="1" hangingPunct="1"/>
            <a:r>
              <a:rPr lang="hr-HR" sz="2000" smtClean="0">
                <a:solidFill>
                  <a:schemeClr val="accent1"/>
                </a:solidFill>
              </a:rPr>
              <a:t>MEĐUSTRUKA</a:t>
            </a:r>
            <a:r>
              <a:rPr lang="hr-HR" sz="2000" smtClean="0"/>
              <a:t> </a:t>
            </a:r>
            <a:r>
              <a:rPr lang="hr-HR" sz="2000" smtClean="0">
                <a:latin typeface="Arial" charset="0"/>
              </a:rPr>
              <a:t>(automehatroničar)</a:t>
            </a:r>
            <a:r>
              <a:rPr lang="hr-HR" sz="2000" smtClean="0"/>
              <a:t>= </a:t>
            </a:r>
            <a:r>
              <a:rPr lang="hr-HR" sz="2400" smtClean="0"/>
              <a:t>1</a:t>
            </a:r>
          </a:p>
          <a:p>
            <a:pPr eaLnBrk="1" hangingPunct="1">
              <a:buFontTx/>
              <a:buNone/>
            </a:pPr>
            <a:endParaRPr lang="hr-HR" sz="1600" smtClean="0"/>
          </a:p>
          <a:p>
            <a:pPr eaLnBrk="1" hangingPunct="1">
              <a:buFontTx/>
              <a:buNone/>
            </a:pPr>
            <a:endParaRPr lang="hr-HR" sz="2400" smtClean="0"/>
          </a:p>
          <a:p>
            <a:pPr eaLnBrk="1" hangingPunct="1">
              <a:buFontTx/>
              <a:buNone/>
            </a:pPr>
            <a:endParaRPr lang="hr-HR" sz="2400" smtClean="0"/>
          </a:p>
          <a:p>
            <a:pPr eaLnBrk="1" hangingPunct="1"/>
            <a:endParaRPr lang="hr-HR" sz="1600" smtClean="0"/>
          </a:p>
          <a:p>
            <a:pPr eaLnBrk="1" hangingPunct="1"/>
            <a:endParaRPr lang="hr-HR" sz="1600" smtClean="0"/>
          </a:p>
          <a:p>
            <a:pPr eaLnBrk="1" hangingPunct="1"/>
            <a:endParaRPr lang="hr-HR" sz="1600" smtClean="0"/>
          </a:p>
        </p:txBody>
      </p:sp>
      <p:grpSp>
        <p:nvGrpSpPr>
          <p:cNvPr id="14341" name="Group 9"/>
          <p:cNvGrpSpPr>
            <a:grpSpLocks/>
          </p:cNvGrpSpPr>
          <p:nvPr/>
        </p:nvGrpSpPr>
        <p:grpSpPr bwMode="auto">
          <a:xfrm>
            <a:off x="7092950" y="1773238"/>
            <a:ext cx="1366838" cy="936625"/>
            <a:chOff x="1632" y="1248"/>
            <a:chExt cx="2682" cy="2286"/>
          </a:xfrm>
        </p:grpSpPr>
        <p:sp>
          <p:nvSpPr>
            <p:cNvPr id="14346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2 w 21600"/>
                <a:gd name="T1" fmla="*/ 0 h 21600"/>
                <a:gd name="T2" fmla="*/ 4 w 21600"/>
                <a:gd name="T3" fmla="*/ 1 h 21600"/>
                <a:gd name="T4" fmla="*/ 2 w 21600"/>
                <a:gd name="T5" fmla="*/ 2 h 21600"/>
                <a:gd name="T6" fmla="*/ 0 w 21600"/>
                <a:gd name="T7" fmla="*/ 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4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hr-HR"/>
            </a:p>
          </p:txBody>
        </p:sp>
        <p:sp>
          <p:nvSpPr>
            <p:cNvPr id="14347" name="AutoShape 11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3 w 21600"/>
                <a:gd name="T1" fmla="*/ 0 h 21600"/>
                <a:gd name="T2" fmla="*/ 6 w 21600"/>
                <a:gd name="T3" fmla="*/ 2 h 21600"/>
                <a:gd name="T4" fmla="*/ 3 w 21600"/>
                <a:gd name="T5" fmla="*/ 4 h 21600"/>
                <a:gd name="T6" fmla="*/ 0 w 21600"/>
                <a:gd name="T7" fmla="*/ 2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4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hr-HR"/>
            </a:p>
          </p:txBody>
        </p:sp>
        <p:sp>
          <p:nvSpPr>
            <p:cNvPr id="14348" name="AutoShape 12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4 w 21600"/>
                <a:gd name="T1" fmla="*/ 0 h 21600"/>
                <a:gd name="T2" fmla="*/ 9 w 21600"/>
                <a:gd name="T3" fmla="*/ 3 h 21600"/>
                <a:gd name="T4" fmla="*/ 4 w 21600"/>
                <a:gd name="T5" fmla="*/ 6 h 21600"/>
                <a:gd name="T6" fmla="*/ 0 w 21600"/>
                <a:gd name="T7" fmla="*/ 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4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hr-HR"/>
            </a:p>
          </p:txBody>
        </p:sp>
      </p:grpSp>
      <p:sp>
        <p:nvSpPr>
          <p:cNvPr id="14342" name="Litebulb"/>
          <p:cNvSpPr>
            <a:spLocks noEditPoints="1" noChangeArrowheads="1"/>
          </p:cNvSpPr>
          <p:nvPr/>
        </p:nvSpPr>
        <p:spPr bwMode="auto">
          <a:xfrm>
            <a:off x="7092950" y="2708275"/>
            <a:ext cx="504825" cy="792163"/>
          </a:xfrm>
          <a:custGeom>
            <a:avLst/>
            <a:gdLst>
              <a:gd name="T0" fmla="*/ 137875090 w 21600"/>
              <a:gd name="T1" fmla="*/ 0 h 21600"/>
              <a:gd name="T2" fmla="*/ 275749619 w 21600"/>
              <a:gd name="T3" fmla="*/ 383859122 h 21600"/>
              <a:gd name="T4" fmla="*/ 0 w 21600"/>
              <a:gd name="T5" fmla="*/ 383859122 h 21600"/>
              <a:gd name="T6" fmla="*/ 137875090 w 21600"/>
              <a:gd name="T7" fmla="*/ 106545427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4343" name="Photo"/>
          <p:cNvSpPr>
            <a:spLocks noEditPoints="1" noChangeArrowheads="1"/>
          </p:cNvSpPr>
          <p:nvPr/>
        </p:nvSpPr>
        <p:spPr bwMode="auto">
          <a:xfrm>
            <a:off x="6516688" y="3500438"/>
            <a:ext cx="649287" cy="504825"/>
          </a:xfrm>
          <a:custGeom>
            <a:avLst/>
            <a:gdLst>
              <a:gd name="T0" fmla="*/ 0 w 21600"/>
              <a:gd name="T1" fmla="*/ 39383616 h 21600"/>
              <a:gd name="T2" fmla="*/ 293342080 w 21600"/>
              <a:gd name="T3" fmla="*/ 0 h 21600"/>
              <a:gd name="T4" fmla="*/ 586684160 w 21600"/>
              <a:gd name="T5" fmla="*/ 39383616 h 21600"/>
              <a:gd name="T6" fmla="*/ 586684160 w 21600"/>
              <a:gd name="T7" fmla="*/ 137875090 h 21600"/>
              <a:gd name="T8" fmla="*/ 586684160 w 21600"/>
              <a:gd name="T9" fmla="*/ 275749619 h 21600"/>
              <a:gd name="T10" fmla="*/ 293342080 w 21600"/>
              <a:gd name="T11" fmla="*/ 278302723 h 21600"/>
              <a:gd name="T12" fmla="*/ 0 w 21600"/>
              <a:gd name="T13" fmla="*/ 275749619 h 21600"/>
              <a:gd name="T14" fmla="*/ 0 w 21600"/>
              <a:gd name="T15" fmla="*/ 13787509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30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21600"/>
                </a:moveTo>
                <a:lnTo>
                  <a:pt x="0" y="3085"/>
                </a:lnTo>
                <a:lnTo>
                  <a:pt x="1542" y="3085"/>
                </a:lnTo>
                <a:lnTo>
                  <a:pt x="1542" y="1028"/>
                </a:lnTo>
                <a:lnTo>
                  <a:pt x="3857" y="1028"/>
                </a:lnTo>
                <a:lnTo>
                  <a:pt x="3857" y="3085"/>
                </a:lnTo>
                <a:lnTo>
                  <a:pt x="5400" y="3085"/>
                </a:lnTo>
                <a:lnTo>
                  <a:pt x="6942" y="0"/>
                </a:lnTo>
                <a:lnTo>
                  <a:pt x="14657" y="0"/>
                </a:lnTo>
                <a:lnTo>
                  <a:pt x="16200" y="3085"/>
                </a:lnTo>
                <a:lnTo>
                  <a:pt x="21600" y="3085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  <a:path w="21600" h="21600" extrusionOk="0">
                <a:moveTo>
                  <a:pt x="0" y="3085"/>
                </a:moveTo>
                <a:lnTo>
                  <a:pt x="21600" y="3085"/>
                </a:lnTo>
                <a:lnTo>
                  <a:pt x="21600" y="21600"/>
                </a:lnTo>
                <a:lnTo>
                  <a:pt x="0" y="21600"/>
                </a:lnTo>
                <a:lnTo>
                  <a:pt x="0" y="3085"/>
                </a:lnTo>
                <a:close/>
              </a:path>
              <a:path w="21600" h="21600" extrusionOk="0">
                <a:moveTo>
                  <a:pt x="10800" y="4800"/>
                </a:moveTo>
                <a:lnTo>
                  <a:pt x="11925" y="4971"/>
                </a:lnTo>
                <a:lnTo>
                  <a:pt x="13017" y="5442"/>
                </a:lnTo>
                <a:lnTo>
                  <a:pt x="14046" y="6128"/>
                </a:lnTo>
                <a:lnTo>
                  <a:pt x="14914" y="7071"/>
                </a:lnTo>
                <a:lnTo>
                  <a:pt x="15621" y="8271"/>
                </a:lnTo>
                <a:lnTo>
                  <a:pt x="16167" y="9514"/>
                </a:lnTo>
                <a:lnTo>
                  <a:pt x="16425" y="11014"/>
                </a:lnTo>
                <a:lnTo>
                  <a:pt x="16585" y="12471"/>
                </a:lnTo>
                <a:lnTo>
                  <a:pt x="16489" y="14014"/>
                </a:lnTo>
                <a:lnTo>
                  <a:pt x="16135" y="15471"/>
                </a:lnTo>
                <a:lnTo>
                  <a:pt x="15621" y="16800"/>
                </a:lnTo>
                <a:lnTo>
                  <a:pt x="14914" y="18000"/>
                </a:lnTo>
                <a:lnTo>
                  <a:pt x="14046" y="18942"/>
                </a:lnTo>
                <a:lnTo>
                  <a:pt x="13050" y="19671"/>
                </a:lnTo>
                <a:lnTo>
                  <a:pt x="11925" y="20057"/>
                </a:lnTo>
                <a:lnTo>
                  <a:pt x="10832" y="20185"/>
                </a:lnTo>
                <a:lnTo>
                  <a:pt x="9675" y="20142"/>
                </a:lnTo>
                <a:lnTo>
                  <a:pt x="8582" y="19628"/>
                </a:lnTo>
                <a:lnTo>
                  <a:pt x="7553" y="18942"/>
                </a:lnTo>
                <a:lnTo>
                  <a:pt x="6717" y="17957"/>
                </a:lnTo>
                <a:lnTo>
                  <a:pt x="5946" y="16842"/>
                </a:lnTo>
                <a:lnTo>
                  <a:pt x="5464" y="15514"/>
                </a:lnTo>
                <a:lnTo>
                  <a:pt x="5078" y="14014"/>
                </a:lnTo>
                <a:lnTo>
                  <a:pt x="5014" y="12514"/>
                </a:lnTo>
                <a:lnTo>
                  <a:pt x="5110" y="11014"/>
                </a:lnTo>
                <a:lnTo>
                  <a:pt x="5528" y="9557"/>
                </a:lnTo>
                <a:lnTo>
                  <a:pt x="6010" y="8228"/>
                </a:lnTo>
                <a:lnTo>
                  <a:pt x="6750" y="7114"/>
                </a:lnTo>
                <a:lnTo>
                  <a:pt x="7650" y="6085"/>
                </a:lnTo>
                <a:lnTo>
                  <a:pt x="8614" y="5400"/>
                </a:lnTo>
                <a:lnTo>
                  <a:pt x="9707" y="4971"/>
                </a:lnTo>
                <a:lnTo>
                  <a:pt x="10800" y="4800"/>
                </a:lnTo>
                <a:close/>
              </a:path>
              <a:path w="21600" h="21600" extrusionOk="0">
                <a:moveTo>
                  <a:pt x="8003" y="8057"/>
                </a:moveTo>
                <a:lnTo>
                  <a:pt x="8807" y="7371"/>
                </a:lnTo>
                <a:lnTo>
                  <a:pt x="9546" y="6985"/>
                </a:lnTo>
                <a:lnTo>
                  <a:pt x="10446" y="6771"/>
                </a:lnTo>
                <a:lnTo>
                  <a:pt x="11217" y="6771"/>
                </a:lnTo>
                <a:lnTo>
                  <a:pt x="12053" y="7028"/>
                </a:lnTo>
                <a:lnTo>
                  <a:pt x="12889" y="7457"/>
                </a:lnTo>
                <a:lnTo>
                  <a:pt x="13628" y="8100"/>
                </a:lnTo>
                <a:lnTo>
                  <a:pt x="14175" y="8871"/>
                </a:lnTo>
                <a:lnTo>
                  <a:pt x="14625" y="9814"/>
                </a:lnTo>
                <a:lnTo>
                  <a:pt x="14978" y="10885"/>
                </a:lnTo>
                <a:lnTo>
                  <a:pt x="15171" y="12042"/>
                </a:lnTo>
                <a:lnTo>
                  <a:pt x="15107" y="13114"/>
                </a:lnTo>
                <a:lnTo>
                  <a:pt x="15042" y="14228"/>
                </a:lnTo>
                <a:lnTo>
                  <a:pt x="14689" y="15257"/>
                </a:lnTo>
                <a:lnTo>
                  <a:pt x="14207" y="16285"/>
                </a:lnTo>
                <a:lnTo>
                  <a:pt x="13596" y="17057"/>
                </a:lnTo>
                <a:lnTo>
                  <a:pt x="12889" y="17657"/>
                </a:lnTo>
                <a:lnTo>
                  <a:pt x="12053" y="18085"/>
                </a:lnTo>
                <a:lnTo>
                  <a:pt x="11185" y="18257"/>
                </a:lnTo>
                <a:lnTo>
                  <a:pt x="10414" y="18214"/>
                </a:lnTo>
                <a:lnTo>
                  <a:pt x="9546" y="18042"/>
                </a:lnTo>
                <a:lnTo>
                  <a:pt x="8742" y="17614"/>
                </a:lnTo>
                <a:lnTo>
                  <a:pt x="8003" y="17014"/>
                </a:lnTo>
                <a:lnTo>
                  <a:pt x="7457" y="16242"/>
                </a:lnTo>
                <a:lnTo>
                  <a:pt x="6975" y="15257"/>
                </a:lnTo>
                <a:lnTo>
                  <a:pt x="6653" y="14142"/>
                </a:lnTo>
                <a:lnTo>
                  <a:pt x="6492" y="13114"/>
                </a:lnTo>
                <a:lnTo>
                  <a:pt x="6525" y="11914"/>
                </a:lnTo>
                <a:lnTo>
                  <a:pt x="6621" y="10842"/>
                </a:lnTo>
                <a:lnTo>
                  <a:pt x="6942" y="9771"/>
                </a:lnTo>
                <a:lnTo>
                  <a:pt x="7457" y="8785"/>
                </a:lnTo>
                <a:lnTo>
                  <a:pt x="8003" y="8057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pic>
        <p:nvPicPr>
          <p:cNvPr id="14344" name="Picture 16" descr="MCj0413488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9925" y="4221163"/>
            <a:ext cx="79216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17" descr="MCj0336315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27988" y="4652963"/>
            <a:ext cx="71913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build="p" autoUpdateAnimBg="0"/>
      <p:bldP spid="2355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r-HR" sz="2400" b="1" u="sng" smtClean="0">
                <a:solidFill>
                  <a:schemeClr val="accent2"/>
                </a:solidFill>
              </a:rPr>
              <a:t>GRAFIČKI PRIKAZ OPĆEG USPJEHA UČENIKA ISKAZAN U POSTOTCIMA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971600" y="1844824"/>
          <a:ext cx="785812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60438"/>
          </a:xfrm>
        </p:spPr>
        <p:txBody>
          <a:bodyPr/>
          <a:lstStyle/>
          <a:p>
            <a:pPr algn="ctr" eaLnBrk="1" hangingPunct="1"/>
            <a:r>
              <a:rPr lang="hr-HR" sz="2400" b="1" u="sng" smtClean="0">
                <a:solidFill>
                  <a:schemeClr val="accent2"/>
                </a:solidFill>
              </a:rPr>
              <a:t>GRAFIČKI PRIKAZ OPĆEG USPJEHA UČENIKA ISKAZAN U POSTOTCIMA (2)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16832"/>
            <a:ext cx="5729287" cy="4187106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2000" b="1" u="sng" dirty="0" smtClean="0">
                <a:solidFill>
                  <a:srgbClr val="CC0000"/>
                </a:solidFill>
              </a:rPr>
              <a:t>ODLIČAN (5)</a:t>
            </a:r>
            <a:r>
              <a:rPr lang="hr-HR" sz="2000" b="1" u="sng" dirty="0" smtClean="0">
                <a:solidFill>
                  <a:schemeClr val="tx2"/>
                </a:solidFill>
              </a:rPr>
              <a:t> =  </a:t>
            </a:r>
            <a:r>
              <a:rPr lang="hr-HR" sz="2000" b="1" u="sng" dirty="0" smtClean="0"/>
              <a:t>81</a:t>
            </a:r>
            <a:r>
              <a:rPr lang="hr-HR" sz="2000" b="1" u="sng" dirty="0" smtClean="0">
                <a:solidFill>
                  <a:schemeClr val="tx2"/>
                </a:solidFill>
              </a:rPr>
              <a:t>  </a:t>
            </a:r>
            <a:r>
              <a:rPr lang="hr-HR" sz="2000" b="1" u="sng" dirty="0" smtClean="0">
                <a:solidFill>
                  <a:srgbClr val="CC0000"/>
                </a:solidFill>
              </a:rPr>
              <a:t>UČENIKA</a:t>
            </a:r>
            <a:r>
              <a:rPr lang="hr-HR" sz="2000" u="sng" dirty="0" smtClean="0">
                <a:solidFill>
                  <a:srgbClr val="CC0000"/>
                </a:solidFill>
              </a:rPr>
              <a:t> ILI</a:t>
            </a:r>
            <a:r>
              <a:rPr lang="hr-HR" sz="2000" u="sng" dirty="0" smtClean="0">
                <a:solidFill>
                  <a:schemeClr val="tx2"/>
                </a:solidFill>
              </a:rPr>
              <a:t> </a:t>
            </a:r>
            <a:r>
              <a:rPr lang="hr-HR" sz="2000" b="1" u="sng" dirty="0" smtClean="0"/>
              <a:t>8,6</a:t>
            </a:r>
            <a:r>
              <a:rPr lang="hr-HR" sz="2000" u="sng" dirty="0" smtClean="0">
                <a:solidFill>
                  <a:schemeClr val="tx2"/>
                </a:solidFill>
              </a:rPr>
              <a:t> </a:t>
            </a:r>
            <a:r>
              <a:rPr lang="hr-HR" sz="2000" u="sng" dirty="0" smtClean="0"/>
              <a:t>%</a:t>
            </a:r>
            <a:endParaRPr lang="hr-HR" sz="2000" u="sng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hr-HR" sz="2000" b="1" u="sng" dirty="0" smtClean="0">
                <a:solidFill>
                  <a:schemeClr val="accent1"/>
                </a:solidFill>
              </a:rPr>
              <a:t>VRLO DOBAR(4)</a:t>
            </a:r>
            <a:r>
              <a:rPr lang="hr-HR" sz="2000" b="1" u="sng" dirty="0" smtClean="0">
                <a:solidFill>
                  <a:schemeClr val="tx2"/>
                </a:solidFill>
              </a:rPr>
              <a:t> =  </a:t>
            </a:r>
            <a:r>
              <a:rPr lang="hr-HR" sz="2000" b="1" u="sng" dirty="0" smtClean="0"/>
              <a:t>304</a:t>
            </a:r>
            <a:r>
              <a:rPr lang="hr-HR" sz="2000" b="1" u="sng" dirty="0" smtClean="0">
                <a:solidFill>
                  <a:schemeClr val="tx2"/>
                </a:solidFill>
              </a:rPr>
              <a:t>  </a:t>
            </a:r>
            <a:r>
              <a:rPr lang="hr-HR" sz="2000" b="1" u="sng" dirty="0" smtClean="0">
                <a:solidFill>
                  <a:schemeClr val="accent1"/>
                </a:solidFill>
              </a:rPr>
              <a:t>UČENIKA</a:t>
            </a:r>
            <a:r>
              <a:rPr lang="hr-HR" sz="2000" u="sng" dirty="0" smtClean="0">
                <a:solidFill>
                  <a:schemeClr val="accent1"/>
                </a:solidFill>
              </a:rPr>
              <a:t> ILI</a:t>
            </a:r>
            <a:r>
              <a:rPr lang="hr-HR" sz="2000" u="sng" dirty="0" smtClean="0">
                <a:solidFill>
                  <a:schemeClr val="tx2"/>
                </a:solidFill>
              </a:rPr>
              <a:t> </a:t>
            </a:r>
            <a:r>
              <a:rPr lang="hr-HR" sz="2000" b="1" u="sng" dirty="0" smtClean="0"/>
              <a:t>32,17</a:t>
            </a:r>
            <a:r>
              <a:rPr lang="hr-HR" sz="2000" u="sng" dirty="0" smtClean="0">
                <a:solidFill>
                  <a:schemeClr val="tx2"/>
                </a:solidFill>
              </a:rPr>
              <a:t> </a:t>
            </a:r>
            <a:r>
              <a:rPr lang="hr-HR" sz="2000" u="sng" dirty="0" smtClean="0"/>
              <a:t>%</a:t>
            </a:r>
          </a:p>
          <a:p>
            <a:pPr eaLnBrk="1" hangingPunct="1">
              <a:lnSpc>
                <a:spcPct val="90000"/>
              </a:lnSpc>
            </a:pPr>
            <a:r>
              <a:rPr lang="hr-HR" sz="2000" b="1" u="sng" dirty="0" smtClean="0">
                <a:solidFill>
                  <a:srgbClr val="FFCC00"/>
                </a:solidFill>
              </a:rPr>
              <a:t>DOBAR (3)</a:t>
            </a:r>
            <a:r>
              <a:rPr lang="hr-HR" sz="2000" b="1" u="sng" dirty="0" smtClean="0">
                <a:solidFill>
                  <a:schemeClr val="tx2"/>
                </a:solidFill>
              </a:rPr>
              <a:t> =  </a:t>
            </a:r>
            <a:r>
              <a:rPr lang="hr-HR" sz="2000" b="1" u="sng" dirty="0" smtClean="0"/>
              <a:t>466  </a:t>
            </a:r>
            <a:r>
              <a:rPr lang="hr-HR" sz="2000" b="1" u="sng" dirty="0" smtClean="0">
                <a:solidFill>
                  <a:srgbClr val="FFCC00"/>
                </a:solidFill>
              </a:rPr>
              <a:t>UČENIKA</a:t>
            </a:r>
            <a:r>
              <a:rPr lang="hr-HR" sz="2000" u="sng" dirty="0" smtClean="0">
                <a:solidFill>
                  <a:srgbClr val="FFCC00"/>
                </a:solidFill>
              </a:rPr>
              <a:t> ILI</a:t>
            </a:r>
            <a:r>
              <a:rPr lang="hr-HR" sz="2000" u="sng" dirty="0" smtClean="0">
                <a:solidFill>
                  <a:schemeClr val="tx2"/>
                </a:solidFill>
              </a:rPr>
              <a:t>  </a:t>
            </a:r>
            <a:r>
              <a:rPr lang="hr-HR" sz="2000" b="1" u="sng" dirty="0" smtClean="0"/>
              <a:t>49,3</a:t>
            </a:r>
            <a:r>
              <a:rPr lang="hr-HR" sz="2000" u="sng" dirty="0" smtClean="0"/>
              <a:t>%</a:t>
            </a:r>
            <a:endParaRPr lang="hr-HR" sz="2000" u="sng" dirty="0" smtClean="0"/>
          </a:p>
          <a:p>
            <a:pPr eaLnBrk="1" hangingPunct="1">
              <a:lnSpc>
                <a:spcPct val="90000"/>
              </a:lnSpc>
            </a:pPr>
            <a:r>
              <a:rPr lang="hr-HR" sz="2000" b="1" u="sng" dirty="0" smtClean="0">
                <a:solidFill>
                  <a:schemeClr val="tx2"/>
                </a:solidFill>
              </a:rPr>
              <a:t>DOVOLJAN (2) =  </a:t>
            </a:r>
            <a:r>
              <a:rPr lang="hr-HR" sz="2000" b="1" u="sng" dirty="0" smtClean="0"/>
              <a:t>79  </a:t>
            </a:r>
            <a:r>
              <a:rPr lang="hr-HR" sz="2000" b="1" u="sng" dirty="0" smtClean="0">
                <a:solidFill>
                  <a:schemeClr val="tx2"/>
                </a:solidFill>
              </a:rPr>
              <a:t>UČENIKA</a:t>
            </a:r>
            <a:r>
              <a:rPr lang="hr-HR" sz="2000" u="sng" dirty="0" smtClean="0">
                <a:solidFill>
                  <a:schemeClr val="tx2"/>
                </a:solidFill>
              </a:rPr>
              <a:t> ILI </a:t>
            </a:r>
            <a:r>
              <a:rPr lang="hr-HR" sz="2000" b="1" u="sng" dirty="0" smtClean="0"/>
              <a:t> </a:t>
            </a:r>
            <a:r>
              <a:rPr lang="hr-HR" sz="2000" b="1" u="sng" dirty="0" smtClean="0"/>
              <a:t>8,36</a:t>
            </a:r>
            <a:r>
              <a:rPr lang="hr-HR" sz="2000" u="sng" dirty="0" smtClean="0"/>
              <a:t>%</a:t>
            </a:r>
            <a:endParaRPr lang="hr-HR" sz="2000" u="sng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hr-HR" sz="2000" u="sng" dirty="0" smtClean="0"/>
          </a:p>
          <a:p>
            <a:pPr eaLnBrk="1" hangingPunct="1">
              <a:lnSpc>
                <a:spcPct val="90000"/>
              </a:lnSpc>
            </a:pPr>
            <a:r>
              <a:rPr lang="hr-HR" sz="2000" b="1" u="sng" dirty="0" smtClean="0">
                <a:solidFill>
                  <a:srgbClr val="FF3300"/>
                </a:solidFill>
              </a:rPr>
              <a:t>UKUPNO POZITIVNO OCIJENJENIH</a:t>
            </a:r>
            <a:r>
              <a:rPr lang="hr-HR" sz="2000" u="sng" dirty="0" smtClean="0">
                <a:solidFill>
                  <a:srgbClr val="FF33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sz="2000" dirty="0" smtClean="0">
                <a:solidFill>
                  <a:schemeClr val="tx2"/>
                </a:solidFill>
              </a:rPr>
              <a:t>                </a:t>
            </a:r>
            <a:r>
              <a:rPr lang="hr-HR" sz="2400" b="1" u="sng" dirty="0" smtClean="0"/>
              <a:t>930</a:t>
            </a:r>
            <a:r>
              <a:rPr lang="hr-HR" sz="2000" b="1" u="sng" dirty="0" smtClean="0">
                <a:solidFill>
                  <a:srgbClr val="CC0000"/>
                </a:solidFill>
              </a:rPr>
              <a:t>  </a:t>
            </a:r>
            <a:r>
              <a:rPr lang="hr-HR" sz="2000" b="1" u="sng" dirty="0" smtClean="0">
                <a:solidFill>
                  <a:srgbClr val="CC0000"/>
                </a:solidFill>
              </a:rPr>
              <a:t>UČENIKA ILI    </a:t>
            </a:r>
            <a:r>
              <a:rPr lang="hr-HR" sz="2400" b="1" u="sng" dirty="0" smtClean="0"/>
              <a:t>98,4</a:t>
            </a:r>
            <a:r>
              <a:rPr lang="hr-HR" sz="2000" b="1" u="sng" dirty="0" smtClean="0"/>
              <a:t> </a:t>
            </a:r>
            <a:r>
              <a:rPr lang="hr-HR" sz="2000" b="1" u="sng" dirty="0" smtClean="0"/>
              <a:t>%</a:t>
            </a:r>
            <a:r>
              <a:rPr lang="hr-HR" sz="2000" u="sng" dirty="0" smtClean="0">
                <a:solidFill>
                  <a:schemeClr val="tx2"/>
                </a:solidFill>
              </a:rPr>
              <a:t> </a:t>
            </a:r>
            <a:r>
              <a:rPr lang="hr-HR" sz="2000" u="sng" dirty="0" smtClean="0"/>
              <a:t>         </a:t>
            </a:r>
          </a:p>
          <a:p>
            <a:pPr eaLnBrk="1" hangingPunct="1">
              <a:lnSpc>
                <a:spcPct val="90000"/>
              </a:lnSpc>
            </a:pPr>
            <a:r>
              <a:rPr lang="hr-HR" sz="1800" u="sng" dirty="0" smtClean="0"/>
              <a:t>97,83% </a:t>
            </a:r>
            <a:r>
              <a:rPr lang="hr-HR" sz="1800" u="sng" dirty="0" smtClean="0"/>
              <a:t>(šk.g.2008./9</a:t>
            </a:r>
            <a:r>
              <a:rPr lang="hr-HR" sz="1800" u="sng" dirty="0" smtClean="0"/>
              <a:t>.)</a:t>
            </a:r>
            <a:endParaRPr lang="hr-HR" sz="1800" u="sng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sz="1800" dirty="0" smtClean="0"/>
          </a:p>
          <a:p>
            <a:pPr eaLnBrk="1" hangingPunct="1">
              <a:lnSpc>
                <a:spcPct val="90000"/>
              </a:lnSpc>
            </a:pPr>
            <a:r>
              <a:rPr lang="hr-HR" sz="2000" b="1" u="sng" dirty="0" smtClean="0"/>
              <a:t>NEDOVOLJAN (1) = </a:t>
            </a:r>
            <a:r>
              <a:rPr lang="hr-HR" sz="2400" b="1" u="sng" dirty="0" smtClean="0"/>
              <a:t>15</a:t>
            </a:r>
            <a:r>
              <a:rPr lang="hr-HR" sz="2000" b="1" u="sng" dirty="0" smtClean="0"/>
              <a:t> </a:t>
            </a:r>
            <a:r>
              <a:rPr lang="hr-HR" sz="2000" b="1" u="sng" dirty="0" smtClean="0"/>
              <a:t>UČENIKA ILI  </a:t>
            </a:r>
            <a:r>
              <a:rPr lang="hr-HR" sz="2400" b="1" u="sng" dirty="0" smtClean="0"/>
              <a:t>1,6 </a:t>
            </a:r>
            <a:r>
              <a:rPr lang="hr-HR" sz="2000" b="1" u="sng" dirty="0" smtClean="0"/>
              <a:t>% </a:t>
            </a:r>
          </a:p>
          <a:p>
            <a:pPr eaLnBrk="1" hangingPunct="1">
              <a:lnSpc>
                <a:spcPct val="90000"/>
              </a:lnSpc>
            </a:pPr>
            <a:r>
              <a:rPr lang="hr-HR" sz="1800" u="sng" dirty="0" smtClean="0"/>
              <a:t>2,17%(</a:t>
            </a:r>
            <a:r>
              <a:rPr lang="hr-HR" sz="1800" u="sng" dirty="0" smtClean="0"/>
              <a:t>šk.g.2008./9</a:t>
            </a:r>
            <a:r>
              <a:rPr lang="hr-HR" sz="1800" u="sng" dirty="0" smtClean="0"/>
              <a:t>.)</a:t>
            </a:r>
            <a:endParaRPr lang="hr-HR" sz="1800" u="sng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hr-HR" sz="1800" u="sng" dirty="0" smtClean="0">
              <a:latin typeface="Arial" charset="0"/>
            </a:endParaRPr>
          </a:p>
        </p:txBody>
      </p:sp>
      <p:graphicFrame>
        <p:nvGraphicFramePr>
          <p:cNvPr id="5" name="Object 12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6404397" y="1988840"/>
          <a:ext cx="2488083" cy="36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build="p" autoUpdateAnimBg="0"/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algn="ctr" eaLnBrk="1" hangingPunct="1"/>
            <a:r>
              <a:rPr lang="hr-HR" b="1" u="sng" smtClean="0">
                <a:solidFill>
                  <a:schemeClr val="accent2"/>
                </a:solidFill>
              </a:rPr>
              <a:t>PEDAGOŠKE MJERE</a:t>
            </a:r>
          </a:p>
        </p:txBody>
      </p:sp>
      <p:graphicFrame>
        <p:nvGraphicFramePr>
          <p:cNvPr id="43110" name="Group 102"/>
          <p:cNvGraphicFramePr>
            <a:graphicFrameLocks noGrp="1"/>
          </p:cNvGraphicFramePr>
          <p:nvPr>
            <p:ph type="tbl" idx="1"/>
          </p:nvPr>
        </p:nvGraphicFramePr>
        <p:xfrm>
          <a:off x="357188" y="1428750"/>
          <a:ext cx="8358245" cy="4698599"/>
        </p:xfrm>
        <a:graphic>
          <a:graphicData uri="http://schemas.openxmlformats.org/drawingml/2006/table">
            <a:tbl>
              <a:tblPr/>
              <a:tblGrid>
                <a:gridCol w="1000132"/>
                <a:gridCol w="1051159"/>
                <a:gridCol w="1051159"/>
                <a:gridCol w="1051159"/>
                <a:gridCol w="1051159"/>
                <a:gridCol w="1051159"/>
                <a:gridCol w="1051159"/>
                <a:gridCol w="1051159"/>
              </a:tblGrid>
              <a:tr h="8540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POHVALA RV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POHVALA NV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OPOMENA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UKOR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OPOMENA PRED ISKLJUČ.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PRODUŽ.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STRUČNI POSTUP.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ISKLJUČE-NJE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7695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73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86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0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79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77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5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62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56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  <a:endParaRPr kumimoji="0" lang="hr-H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5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0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UKUPNO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198</a:t>
                      </a:r>
                      <a:endParaRPr kumimoji="0" lang="hr-H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</a:t>
                      </a:r>
                      <a:endParaRPr kumimoji="0" lang="hr-H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218</a:t>
                      </a:r>
                      <a:endParaRPr kumimoji="0" lang="hr-H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  <a:endParaRPr kumimoji="0" lang="hr-H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225</a:t>
                      </a:r>
                      <a:endParaRPr kumimoji="0" lang="hr-H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149</a:t>
                      </a:r>
                      <a:endParaRPr kumimoji="0" lang="hr-H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  <a:endParaRPr kumimoji="0" lang="hr-H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 anchor="ctr"/>
          <a:lstStyle/>
          <a:p>
            <a:pPr algn="ctr" eaLnBrk="1" hangingPunct="1"/>
            <a:r>
              <a:rPr lang="hr-HR" b="1" u="sng" smtClean="0">
                <a:solidFill>
                  <a:schemeClr val="accent2"/>
                </a:solidFill>
              </a:rPr>
              <a:t>IZOSTANCI UČENIKA</a:t>
            </a:r>
          </a:p>
        </p:txBody>
      </p:sp>
      <p:graphicFrame>
        <p:nvGraphicFramePr>
          <p:cNvPr id="24619" name="Group 43"/>
          <p:cNvGraphicFramePr>
            <a:graphicFrameLocks noGrp="1"/>
          </p:cNvGraphicFramePr>
          <p:nvPr>
            <p:ph type="tbl" idx="1"/>
          </p:nvPr>
        </p:nvGraphicFramePr>
        <p:xfrm>
          <a:off x="642938" y="1571625"/>
          <a:ext cx="7772400" cy="4114801"/>
        </p:xfrm>
        <a:graphic>
          <a:graphicData uri="http://schemas.openxmlformats.org/drawingml/2006/table">
            <a:tbl>
              <a:tblPr/>
              <a:tblGrid>
                <a:gridCol w="1554162"/>
                <a:gridCol w="1554163"/>
                <a:gridCol w="1555750"/>
                <a:gridCol w="1554162"/>
                <a:gridCol w="1554163"/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OPRAVDANI SATI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NEOPRAVDANI SATI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UKUPNO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PROSJEK PO UČENIKU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27453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99,82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27215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7726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34941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104,93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26502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94,31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UKUPNO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74676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19807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94483</a:t>
                      </a:r>
                      <a:endParaRPr kumimoji="0" lang="hr-H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hr-HR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99,7</a:t>
                      </a: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 eaLnBrk="1" hangingPunct="1"/>
            <a:r>
              <a:rPr lang="hr-HR" sz="3600" b="1" u="sng" smtClean="0">
                <a:solidFill>
                  <a:srgbClr val="FF3300"/>
                </a:solidFill>
              </a:rPr>
              <a:t>NAJUSPJEŠNIJI RAZREDNI ODJELI I NAJUSPJEŠNIJA ZANIMANJA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85750" y="2133600"/>
            <a:ext cx="2990850" cy="386715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hr-HR" sz="1200" dirty="0" smtClean="0"/>
          </a:p>
          <a:p>
            <a:pPr eaLnBrk="1" hangingPunct="1"/>
            <a:endParaRPr lang="hr-HR" dirty="0" smtClean="0"/>
          </a:p>
          <a:p>
            <a:pPr eaLnBrk="1" hangingPunct="1"/>
            <a:r>
              <a:rPr lang="hr-HR" b="1" u="sng" dirty="0" smtClean="0"/>
              <a:t>3.E </a:t>
            </a:r>
            <a:r>
              <a:rPr lang="hr-HR" b="1" u="sng" dirty="0" smtClean="0"/>
              <a:t>= </a:t>
            </a:r>
            <a:r>
              <a:rPr lang="hr-HR" b="1" u="sng" dirty="0" smtClean="0"/>
              <a:t>3,89</a:t>
            </a:r>
            <a:endParaRPr lang="hr-HR" b="1" u="sng" dirty="0" smtClean="0"/>
          </a:p>
          <a:p>
            <a:pPr eaLnBrk="1" hangingPunct="1"/>
            <a:endParaRPr lang="hr-HR" b="1" u="sng" dirty="0" smtClean="0"/>
          </a:p>
          <a:p>
            <a:pPr eaLnBrk="1" hangingPunct="1"/>
            <a:r>
              <a:rPr lang="hr-HR" b="1" dirty="0" smtClean="0"/>
              <a:t>1.H = </a:t>
            </a:r>
            <a:r>
              <a:rPr lang="hr-HR" b="1" dirty="0" smtClean="0"/>
              <a:t>3,86</a:t>
            </a:r>
            <a:endParaRPr lang="hr-HR" b="1" dirty="0" smtClean="0"/>
          </a:p>
          <a:p>
            <a:pPr eaLnBrk="1" hangingPunct="1"/>
            <a:endParaRPr lang="hr-HR" b="1" dirty="0" smtClean="0"/>
          </a:p>
          <a:p>
            <a:pPr eaLnBrk="1" hangingPunct="1"/>
            <a:r>
              <a:rPr lang="hr-HR" b="1" dirty="0" smtClean="0"/>
              <a:t>1.C = </a:t>
            </a:r>
            <a:r>
              <a:rPr lang="hr-HR" b="1" dirty="0" smtClean="0"/>
              <a:t>3,85</a:t>
            </a:r>
            <a:endParaRPr lang="hr-HR" b="1" dirty="0" smtClean="0"/>
          </a:p>
          <a:p>
            <a:pPr eaLnBrk="1" hangingPunct="1">
              <a:buFont typeface="Wingdings 2" pitchFamily="18" charset="2"/>
              <a:buNone/>
            </a:pPr>
            <a:endParaRPr lang="hr-HR" b="1" dirty="0" smtClean="0"/>
          </a:p>
          <a:p>
            <a:pPr eaLnBrk="1" hangingPunct="1"/>
            <a:endParaRPr lang="hr-HR" b="1" dirty="0" smtClean="0"/>
          </a:p>
          <a:p>
            <a:pPr eaLnBrk="1" hangingPunct="1"/>
            <a:endParaRPr lang="hr-HR" dirty="0" smtClean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857500" y="2133600"/>
            <a:ext cx="6000750" cy="3887788"/>
          </a:xfrm>
          <a:solidFill>
            <a:srgbClr val="FFCCCC"/>
          </a:solidFill>
        </p:spPr>
        <p:txBody>
          <a:bodyPr/>
          <a:lstStyle/>
          <a:p>
            <a:pPr eaLnBrk="1" hangingPunct="1"/>
            <a:endParaRPr lang="hr-HR" sz="2000" dirty="0" smtClean="0"/>
          </a:p>
          <a:p>
            <a:pPr eaLnBrk="1" hangingPunct="1">
              <a:buFontTx/>
              <a:buNone/>
            </a:pPr>
            <a:endParaRPr lang="hr-HR" sz="2000" dirty="0" smtClean="0"/>
          </a:p>
          <a:p>
            <a:pPr eaLnBrk="1" hangingPunct="1"/>
            <a:r>
              <a:rPr lang="hr-HR" b="1" u="sng" dirty="0" smtClean="0"/>
              <a:t>3.F,  </a:t>
            </a:r>
            <a:r>
              <a:rPr lang="hr-HR" b="1" u="sng" dirty="0" smtClean="0">
                <a:solidFill>
                  <a:srgbClr val="CC0000"/>
                </a:solidFill>
              </a:rPr>
              <a:t>FOTOGRAF </a:t>
            </a:r>
            <a:r>
              <a:rPr lang="hr-HR" b="1" u="sng" dirty="0" smtClean="0"/>
              <a:t> </a:t>
            </a:r>
            <a:r>
              <a:rPr lang="hr-HR" b="1" u="sng" dirty="0" smtClean="0"/>
              <a:t>= </a:t>
            </a:r>
            <a:r>
              <a:rPr lang="hr-HR" b="1" u="sng" dirty="0" smtClean="0"/>
              <a:t>4,09</a:t>
            </a:r>
            <a:endParaRPr lang="hr-HR" b="1" u="sng" dirty="0" smtClean="0"/>
          </a:p>
          <a:p>
            <a:pPr eaLnBrk="1" hangingPunct="1"/>
            <a:endParaRPr lang="hr-HR" b="1" u="sng" dirty="0" smtClean="0"/>
          </a:p>
          <a:p>
            <a:pPr eaLnBrk="1" hangingPunct="1"/>
            <a:r>
              <a:rPr lang="hr-HR" b="1" dirty="0" smtClean="0"/>
              <a:t>1.H, </a:t>
            </a:r>
            <a:r>
              <a:rPr lang="hr-HR" b="1" dirty="0" smtClean="0">
                <a:solidFill>
                  <a:srgbClr val="CC0000"/>
                </a:solidFill>
              </a:rPr>
              <a:t>ELEKTROINSTALATER</a:t>
            </a:r>
            <a:r>
              <a:rPr lang="hr-HR" b="1" dirty="0" smtClean="0"/>
              <a:t> = </a:t>
            </a:r>
            <a:r>
              <a:rPr lang="hr-HR" b="1" dirty="0" smtClean="0"/>
              <a:t>3,92</a:t>
            </a:r>
            <a:endParaRPr lang="hr-HR" b="1" dirty="0" smtClean="0"/>
          </a:p>
          <a:p>
            <a:pPr eaLnBrk="1" hangingPunct="1"/>
            <a:endParaRPr lang="hr-HR" b="1" dirty="0" smtClean="0"/>
          </a:p>
          <a:p>
            <a:pPr eaLnBrk="1" hangingPunct="1"/>
            <a:r>
              <a:rPr lang="hr-HR" b="1" dirty="0" smtClean="0"/>
              <a:t>3.E, </a:t>
            </a:r>
            <a:r>
              <a:rPr lang="hr-HR" b="1" dirty="0" smtClean="0">
                <a:solidFill>
                  <a:srgbClr val="CC0000"/>
                </a:solidFill>
              </a:rPr>
              <a:t>TEHNIČKI CRTAČ</a:t>
            </a:r>
            <a:r>
              <a:rPr lang="hr-HR" b="1" dirty="0" smtClean="0"/>
              <a:t> </a:t>
            </a:r>
            <a:r>
              <a:rPr lang="hr-HR" b="1" dirty="0" smtClean="0"/>
              <a:t>= </a:t>
            </a:r>
            <a:r>
              <a:rPr lang="hr-HR" b="1" dirty="0" smtClean="0"/>
              <a:t>3,89</a:t>
            </a:r>
            <a:endParaRPr lang="hr-HR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12"/>
          <p:cNvSpPr>
            <a:spLocks noChangeArrowheads="1"/>
          </p:cNvSpPr>
          <p:nvPr/>
        </p:nvSpPr>
        <p:spPr bwMode="auto">
          <a:xfrm>
            <a:off x="6660232" y="4797152"/>
            <a:ext cx="1441450" cy="5762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772400" cy="1143000"/>
          </a:xfrm>
        </p:spPr>
        <p:txBody>
          <a:bodyPr/>
          <a:lstStyle/>
          <a:p>
            <a:pPr algn="ctr" eaLnBrk="1" hangingPunct="1"/>
            <a:r>
              <a:rPr lang="hr-HR" sz="4000" b="1" u="sng" dirty="0" smtClean="0"/>
              <a:t>SREDNJA OCJENA RAZREDA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4008" y="2276872"/>
            <a:ext cx="3810000" cy="3192463"/>
          </a:xfrm>
        </p:spPr>
        <p:txBody>
          <a:bodyPr/>
          <a:lstStyle/>
          <a:p>
            <a:pPr eaLnBrk="1" hangingPunct="1"/>
            <a:r>
              <a:rPr lang="hr-HR" sz="2400" b="1" u="sng" dirty="0" smtClean="0"/>
              <a:t>1.R.  =  </a:t>
            </a:r>
            <a:r>
              <a:rPr lang="hr-HR" sz="2800" b="1" u="sng" dirty="0" smtClean="0"/>
              <a:t>3,47</a:t>
            </a:r>
            <a:endParaRPr lang="hr-HR" sz="2800" b="1" u="sng" dirty="0" smtClean="0"/>
          </a:p>
          <a:p>
            <a:pPr eaLnBrk="1" hangingPunct="1">
              <a:buFont typeface="Wingdings 2" pitchFamily="18" charset="2"/>
              <a:buNone/>
            </a:pPr>
            <a:endParaRPr lang="hr-HR" sz="1000" b="1" dirty="0" smtClean="0"/>
          </a:p>
          <a:p>
            <a:pPr eaLnBrk="1" hangingPunct="1"/>
            <a:r>
              <a:rPr lang="hr-HR" sz="2400" b="1" u="sng" dirty="0" smtClean="0"/>
              <a:t>2.R.  =  </a:t>
            </a:r>
            <a:r>
              <a:rPr lang="hr-HR" sz="2800" b="1" u="sng" dirty="0" smtClean="0"/>
              <a:t>3,28</a:t>
            </a:r>
            <a:endParaRPr lang="hr-HR" sz="2800" b="1" u="sng" dirty="0" smtClean="0"/>
          </a:p>
          <a:p>
            <a:pPr eaLnBrk="1" hangingPunct="1">
              <a:buFont typeface="Wingdings 2" pitchFamily="18" charset="2"/>
              <a:buNone/>
            </a:pPr>
            <a:endParaRPr lang="hr-HR" sz="1000" b="1" dirty="0" smtClean="0"/>
          </a:p>
          <a:p>
            <a:pPr eaLnBrk="1" hangingPunct="1"/>
            <a:r>
              <a:rPr lang="hr-HR" sz="2400" b="1" u="sng" dirty="0" smtClean="0"/>
              <a:t>3.R.  =  </a:t>
            </a:r>
            <a:r>
              <a:rPr lang="hr-HR" sz="2800" b="1" u="sng" dirty="0" smtClean="0"/>
              <a:t>3,52</a:t>
            </a:r>
            <a:endParaRPr lang="hr-HR" sz="2800" b="1" u="sng" dirty="0" smtClean="0"/>
          </a:p>
          <a:p>
            <a:pPr eaLnBrk="1" hangingPunct="1">
              <a:buFont typeface="Wingdings 2" pitchFamily="18" charset="2"/>
              <a:buNone/>
            </a:pPr>
            <a:endParaRPr lang="hr-HR" sz="1000" b="1" u="sng" dirty="0" smtClean="0"/>
          </a:p>
          <a:p>
            <a:pPr eaLnBrk="1" hangingPunct="1">
              <a:buFont typeface="Wingdings 2" pitchFamily="18" charset="2"/>
              <a:buNone/>
            </a:pPr>
            <a:endParaRPr lang="hr-HR" sz="2400" b="1" dirty="0" smtClean="0"/>
          </a:p>
          <a:p>
            <a:pPr eaLnBrk="1" hangingPunct="1"/>
            <a:r>
              <a:rPr lang="hr-HR" sz="2400" b="1" u="sng" dirty="0" smtClean="0"/>
              <a:t>UKUPNO:</a:t>
            </a:r>
            <a:r>
              <a:rPr lang="hr-HR" sz="2400" b="1" dirty="0" smtClean="0"/>
              <a:t>   </a:t>
            </a:r>
            <a:r>
              <a:rPr lang="hr-HR" sz="2400" b="1" dirty="0" smtClean="0">
                <a:latin typeface="Arial" charset="0"/>
              </a:rPr>
              <a:t>    </a:t>
            </a:r>
            <a:r>
              <a:rPr lang="hr-HR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3,42</a:t>
            </a:r>
            <a:endParaRPr lang="hr-HR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31" name="Picture 7" descr="C:\Documents and Settings\Administrator\Local Settings\Temporary Internet Files\Content.IE5\J89VBUVM\MM900288928[1].gif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48880"/>
            <a:ext cx="3528392" cy="331236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2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2661</TotalTime>
  <Words>392</Words>
  <Application>Microsoft Office PowerPoint</Application>
  <PresentationFormat>On-screen Show (4:3)</PresentationFormat>
  <Paragraphs>194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Times New Roman</vt:lpstr>
      <vt:lpstr>Arial</vt:lpstr>
      <vt:lpstr>Calibri</vt:lpstr>
      <vt:lpstr>Constantia</vt:lpstr>
      <vt:lpstr>Wingdings 2</vt:lpstr>
      <vt:lpstr>Flow</vt:lpstr>
      <vt:lpstr>USPJEH UČENIKA  NA KRAJU ŠK. 2009./2010. G.  </vt:lpstr>
      <vt:lpstr>BROJ UČENIKA</vt:lpstr>
      <vt:lpstr>BROJ RAZREDNIH ODJELA PO RAZREDIMA I STRUKAMA</vt:lpstr>
      <vt:lpstr>GRAFIČKI PRIKAZ OPĆEG USPJEHA UČENIKA ISKAZAN U POSTOTCIMA</vt:lpstr>
      <vt:lpstr>GRAFIČKI PRIKAZ OPĆEG USPJEHA UČENIKA ISKAZAN U POSTOTCIMA (2)</vt:lpstr>
      <vt:lpstr>PEDAGOŠKE MJERE</vt:lpstr>
      <vt:lpstr>IZOSTANCI UČENIKA</vt:lpstr>
      <vt:lpstr>NAJUSPJEŠNIJI RAZREDNI ODJELI I NAJUSPJEŠNIJA ZANIMANJA</vt:lpstr>
      <vt:lpstr>SREDNJA OCJENA RAZREDA</vt:lpstr>
    </vt:vector>
  </TitlesOfParts>
  <Company>Industrijsko Obrtnička Škola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USPJEH UČENIKA  NA KRAJU PRVOG POLUGODIŠTA  ŠK. 2006./2007. G.</dc:title>
  <dc:creator>Snježana Birtić</dc:creator>
  <cp:lastModifiedBy>Dobar dan</cp:lastModifiedBy>
  <cp:revision>88</cp:revision>
  <dcterms:created xsi:type="dcterms:W3CDTF">2007-01-17T16:57:35Z</dcterms:created>
  <dcterms:modified xsi:type="dcterms:W3CDTF">2010-09-02T20:24:18Z</dcterms:modified>
</cp:coreProperties>
</file>