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93" d="100"/>
          <a:sy n="93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5206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068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823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239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287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343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9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7512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8610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3964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61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88C73-7DFA-40B0-B132-27DD9596F54D}" type="datetimeFigureOut">
              <a:rPr lang="hr-HR" smtClean="0"/>
              <a:t>1.4.2020.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C2AC3-79F0-4CF3-A137-F41A71FB9C89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6159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631092" y="2323071"/>
            <a:ext cx="9144000" cy="2439044"/>
          </a:xfrm>
        </p:spPr>
        <p:txBody>
          <a:bodyPr>
            <a:normAutofit fontScale="90000"/>
          </a:bodyPr>
          <a:lstStyle/>
          <a:p>
            <a:r>
              <a:rPr lang="hr-HR" b="1" dirty="0"/>
              <a:t>Tehnološka dokumentacija za glodanje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4472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2183"/>
          </a:xfrm>
        </p:spPr>
        <p:txBody>
          <a:bodyPr>
            <a:noAutofit/>
          </a:bodyPr>
          <a:lstStyle/>
          <a:p>
            <a:pPr lvl="0"/>
            <a:r>
              <a:rPr lang="hr-HR" sz="1800" b="1" u="sng" dirty="0">
                <a:latin typeface="+mn-lt"/>
              </a:rPr>
              <a:t>Tehnički crtež primjera izrade</a:t>
            </a:r>
            <a:r>
              <a:rPr lang="hr-HR" sz="1800" b="1" dirty="0">
                <a:latin typeface="+mn-lt"/>
              </a:rPr>
              <a:t/>
            </a:r>
            <a:br>
              <a:rPr lang="hr-HR" sz="1800" b="1" dirty="0">
                <a:latin typeface="+mn-lt"/>
              </a:rPr>
            </a:br>
            <a:endParaRPr lang="hr-HR" sz="1800" b="1" dirty="0">
              <a:latin typeface="+mn-lt"/>
            </a:endParaRPr>
          </a:p>
        </p:txBody>
      </p:sp>
      <p:pic>
        <p:nvPicPr>
          <p:cNvPr id="4" name="Rezervirano mjesto sadržaja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5232" y="689228"/>
            <a:ext cx="8592065" cy="597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5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5091"/>
          </a:xfrm>
        </p:spPr>
        <p:txBody>
          <a:bodyPr>
            <a:noAutofit/>
          </a:bodyPr>
          <a:lstStyle/>
          <a:p>
            <a:r>
              <a:rPr lang="hr-HR" sz="2000" b="1" u="sng" dirty="0" smtClean="0">
                <a:latin typeface="+mn-lt"/>
              </a:rPr>
              <a:t>Operacijski list</a:t>
            </a:r>
            <a:endParaRPr lang="hr-HR" sz="2000" b="1" u="sng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700216"/>
            <a:ext cx="10515600" cy="5476747"/>
          </a:xfrm>
        </p:spPr>
        <p:txBody>
          <a:bodyPr>
            <a:normAutofit fontScale="77500" lnSpcReduction="20000"/>
          </a:bodyPr>
          <a:lstStyle/>
          <a:p>
            <a:r>
              <a:rPr lang="hr-HR" sz="2600" dirty="0"/>
              <a:t>Operacijski list je dokument koji definira:</a:t>
            </a:r>
          </a:p>
          <a:p>
            <a:pPr lvl="0"/>
            <a:r>
              <a:rPr lang="hr-HR" sz="2600" dirty="0"/>
              <a:t>Redoslijed svih operacija i zahvata s obzirom na zahtjeve na crtežu (geometrijske i linearne tolerancije, hrapavost, toplinska obrada)</a:t>
            </a:r>
          </a:p>
          <a:p>
            <a:pPr lvl="0"/>
            <a:r>
              <a:rPr lang="hr-HR" sz="2600" dirty="0"/>
              <a:t>Potrebne </a:t>
            </a:r>
            <a:r>
              <a:rPr lang="hr-HR" sz="2600" dirty="0" err="1"/>
              <a:t>stezne</a:t>
            </a:r>
            <a:r>
              <a:rPr lang="hr-HR" sz="2600" dirty="0"/>
              <a:t>, </a:t>
            </a:r>
            <a:r>
              <a:rPr lang="hr-HR" sz="2600" dirty="0" err="1"/>
              <a:t>rezne</a:t>
            </a:r>
            <a:r>
              <a:rPr lang="hr-HR" sz="2600" dirty="0"/>
              <a:t> i mjerne alate za pojedinu operaciju izrade</a:t>
            </a:r>
          </a:p>
          <a:p>
            <a:pPr lvl="0"/>
            <a:r>
              <a:rPr lang="hr-HR" sz="2600" dirty="0"/>
              <a:t>Režime obrade za pojedinu operaciju</a:t>
            </a:r>
          </a:p>
          <a:p>
            <a:pPr lvl="0"/>
            <a:r>
              <a:rPr lang="hr-HR" sz="2600" dirty="0"/>
              <a:t>Pripremno-završno, pomoćno i glavno vrijeme obrade</a:t>
            </a:r>
          </a:p>
          <a:p>
            <a:r>
              <a:rPr lang="hr-HR" sz="2600" dirty="0"/>
              <a:t>Najprije treba obraditi bazne površine, tj. površine koje određuju položaj </a:t>
            </a:r>
            <a:r>
              <a:rPr lang="hr-HR" sz="2600" dirty="0" err="1"/>
              <a:t>pripremka</a:t>
            </a:r>
            <a:r>
              <a:rPr lang="hr-HR" sz="2600" dirty="0"/>
              <a:t> u strojnom škripcu. Te su površine često određene na crtežu načinom kotiranja i zadanim geometrijskim tolerancijama. Njima treba usmjeriti posebnu pozornost, jer utječu na točnost izmjera svih površina koje će se nakon njih obraditi.</a:t>
            </a:r>
          </a:p>
          <a:p>
            <a:r>
              <a:rPr lang="hr-HR" sz="2600" dirty="0"/>
              <a:t>Nakon obrade baznih površina treba donijeti odluku o redoslijedu ostalih operacija obrade. </a:t>
            </a:r>
          </a:p>
          <a:p>
            <a:r>
              <a:rPr lang="hr-HR" sz="2600" dirty="0"/>
              <a:t>Redoslijed operacija pri glodanju je:</a:t>
            </a:r>
          </a:p>
          <a:p>
            <a:r>
              <a:rPr lang="hr-HR" sz="2600" dirty="0"/>
              <a:t>Pripremne radnje:</a:t>
            </a:r>
          </a:p>
          <a:p>
            <a:pPr lvl="0"/>
            <a:r>
              <a:rPr lang="hr-HR" sz="2600" dirty="0"/>
              <a:t>Pripremanje stroja</a:t>
            </a:r>
          </a:p>
          <a:p>
            <a:pPr lvl="0"/>
            <a:r>
              <a:rPr lang="hr-HR" sz="2600" dirty="0"/>
              <a:t>Mjerenje i postavljanje alata</a:t>
            </a:r>
          </a:p>
          <a:p>
            <a:pPr lvl="0"/>
            <a:r>
              <a:rPr lang="hr-HR" sz="2600" dirty="0"/>
              <a:t>Mjerenje i stezanje </a:t>
            </a:r>
            <a:r>
              <a:rPr lang="hr-HR" sz="2600" dirty="0" err="1"/>
              <a:t>pripremka</a:t>
            </a:r>
            <a:endParaRPr lang="hr-HR" sz="2600" dirty="0"/>
          </a:p>
          <a:p>
            <a:pPr lvl="0"/>
            <a:r>
              <a:rPr lang="hr-HR" sz="2600" dirty="0"/>
              <a:t>Postavljanje </a:t>
            </a:r>
            <a:r>
              <a:rPr lang="hr-HR" sz="2600" dirty="0" err="1"/>
              <a:t>nul</a:t>
            </a:r>
            <a:r>
              <a:rPr lang="hr-HR" sz="2600" dirty="0"/>
              <a:t>-točke </a:t>
            </a:r>
            <a:r>
              <a:rPr lang="hr-HR" sz="2600" dirty="0" err="1"/>
              <a:t>obratka</a:t>
            </a:r>
            <a:endParaRPr lang="hr-HR" sz="26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39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584886"/>
            <a:ext cx="10515600" cy="55920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r-HR" dirty="0"/>
              <a:t>Zahvati obrade su: </a:t>
            </a:r>
          </a:p>
          <a:p>
            <a:pPr lvl="0"/>
            <a:r>
              <a:rPr lang="hr-HR" dirty="0"/>
              <a:t>Poravnavanje </a:t>
            </a:r>
            <a:r>
              <a:rPr lang="hr-HR" dirty="0" err="1"/>
              <a:t>pripremka</a:t>
            </a:r>
            <a:endParaRPr lang="hr-HR" dirty="0"/>
          </a:p>
          <a:p>
            <a:pPr lvl="0"/>
            <a:r>
              <a:rPr lang="hr-HR" dirty="0"/>
              <a:t>Glodanje konture</a:t>
            </a:r>
          </a:p>
          <a:p>
            <a:pPr lvl="0"/>
            <a:r>
              <a:rPr lang="hr-HR" dirty="0"/>
              <a:t>Izrada džepova, utora</a:t>
            </a:r>
          </a:p>
          <a:p>
            <a:pPr lvl="0"/>
            <a:r>
              <a:rPr lang="hr-HR" dirty="0" err="1"/>
              <a:t>Zabušivanje</a:t>
            </a:r>
            <a:endParaRPr lang="hr-HR" dirty="0"/>
          </a:p>
          <a:p>
            <a:pPr lvl="0"/>
            <a:r>
              <a:rPr lang="hr-HR" dirty="0"/>
              <a:t>Bušenje, </a:t>
            </a:r>
            <a:r>
              <a:rPr lang="hr-HR" dirty="0" err="1"/>
              <a:t>razvrtavanje</a:t>
            </a:r>
            <a:endParaRPr lang="hr-HR" dirty="0"/>
          </a:p>
          <a:p>
            <a:pPr lvl="0"/>
            <a:r>
              <a:rPr lang="hr-HR" dirty="0"/>
              <a:t>Urezivanje i narezivanje navoja</a:t>
            </a:r>
          </a:p>
          <a:p>
            <a:pPr lvl="0"/>
            <a:r>
              <a:rPr lang="hr-HR" dirty="0"/>
              <a:t>Skidanje oštrih </a:t>
            </a:r>
            <a:r>
              <a:rPr lang="hr-HR" dirty="0" smtClean="0"/>
              <a:t>rubova</a:t>
            </a:r>
          </a:p>
          <a:p>
            <a:pPr lvl="0"/>
            <a:endParaRPr lang="hr-HR" dirty="0"/>
          </a:p>
          <a:p>
            <a:pPr marL="0" indent="0">
              <a:buNone/>
            </a:pPr>
            <a:r>
              <a:rPr lang="hr-HR" dirty="0"/>
              <a:t>Završne radnje su:</a:t>
            </a:r>
          </a:p>
          <a:p>
            <a:pPr lvl="0"/>
            <a:r>
              <a:rPr lang="hr-HR" dirty="0"/>
              <a:t>Otpuštanje </a:t>
            </a:r>
            <a:r>
              <a:rPr lang="hr-HR" dirty="0" err="1"/>
              <a:t>obratka</a:t>
            </a:r>
            <a:endParaRPr lang="hr-HR" dirty="0"/>
          </a:p>
          <a:p>
            <a:pPr lvl="0"/>
            <a:r>
              <a:rPr lang="hr-HR" dirty="0"/>
              <a:t>Čišćenje </a:t>
            </a:r>
            <a:r>
              <a:rPr lang="hr-HR" dirty="0" err="1"/>
              <a:t>obratka</a:t>
            </a:r>
            <a:endParaRPr lang="hr-HR" dirty="0"/>
          </a:p>
          <a:p>
            <a:pPr lvl="0"/>
            <a:r>
              <a:rPr lang="hr-HR" dirty="0"/>
              <a:t>Provjera ostvarenih dimenzija i kvalitete </a:t>
            </a:r>
            <a:r>
              <a:rPr lang="hr-HR" dirty="0" smtClean="0"/>
              <a:t>površine</a:t>
            </a:r>
          </a:p>
          <a:p>
            <a:pPr lvl="0"/>
            <a:endParaRPr lang="hr-HR" dirty="0"/>
          </a:p>
          <a:p>
            <a:pPr marL="0" indent="0">
              <a:buNone/>
            </a:pPr>
            <a:r>
              <a:rPr lang="hr-HR" dirty="0"/>
              <a:t>Točan redoslijed operacija i zahvata ovisit će i o zadanim tolerancijama izrade, što znači da treba analizirati utjecaj redoslijeda jednog zahvata na ostale zahvate obrade.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7743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zervirano mjesto sadržaja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686" y="296562"/>
            <a:ext cx="7636476" cy="64090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06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362465"/>
            <a:ext cx="10515600" cy="4596714"/>
          </a:xfrm>
        </p:spPr>
        <p:txBody>
          <a:bodyPr/>
          <a:lstStyle/>
          <a:p>
            <a:pPr lvl="0"/>
            <a:r>
              <a:rPr lang="hr-HR" sz="2000" b="1" u="sng" dirty="0"/>
              <a:t>Plan stezanja</a:t>
            </a:r>
            <a:endParaRPr lang="hr-HR" sz="2000" dirty="0"/>
          </a:p>
          <a:p>
            <a:endParaRPr lang="hr-HR" dirty="0"/>
          </a:p>
        </p:txBody>
      </p:sp>
      <p:pic>
        <p:nvPicPr>
          <p:cNvPr id="4" name="Slika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505" y="947352"/>
            <a:ext cx="3599934" cy="40118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Slika 4"/>
          <p:cNvPicPr/>
          <p:nvPr/>
        </p:nvPicPr>
        <p:blipFill>
          <a:blip r:embed="rId3" cstate="print">
            <a:lum bright="2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34" y="947352"/>
            <a:ext cx="7078361" cy="332098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kstniOkvir 6"/>
          <p:cNvSpPr txBox="1"/>
          <p:nvPr/>
        </p:nvSpPr>
        <p:spPr>
          <a:xfrm>
            <a:off x="955589" y="5115697"/>
            <a:ext cx="10165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Na slici lijevo je prikazano stezanje komada na strojnom škripcu, a na desnoj slici je prikazano kako to izgleda u planu stezanja</a:t>
            </a:r>
            <a:r>
              <a:rPr lang="hr-HR" sz="1400" dirty="0" smtClean="0"/>
              <a:t>. </a:t>
            </a:r>
            <a:r>
              <a:rPr lang="hr-HR" sz="1400" i="1" dirty="0" smtClean="0"/>
              <a:t>(Desna slika vam može pomoći pri izradi vaših planova stezanja u završnim radovima)</a:t>
            </a:r>
            <a:endParaRPr lang="hr-HR" sz="1400" i="1" dirty="0"/>
          </a:p>
        </p:txBody>
      </p:sp>
    </p:spTree>
    <p:extLst>
      <p:ext uri="{BB962C8B-B14F-4D97-AF65-F5344CB8AC3E}">
        <p14:creationId xmlns:p14="http://schemas.microsoft.com/office/powerpoint/2010/main" val="38410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420130"/>
            <a:ext cx="10515600" cy="4621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hr-HR" dirty="0" err="1"/>
              <a:t>Obradci</a:t>
            </a:r>
            <a:r>
              <a:rPr lang="hr-HR" dirty="0"/>
              <a:t> se postavljaju i stežu:</a:t>
            </a:r>
          </a:p>
          <a:p>
            <a:pPr lvl="0"/>
            <a:r>
              <a:rPr lang="hr-HR" dirty="0"/>
              <a:t>U </a:t>
            </a:r>
            <a:r>
              <a:rPr lang="hr-HR" dirty="0" err="1"/>
              <a:t>stezni</a:t>
            </a:r>
            <a:r>
              <a:rPr lang="hr-HR" dirty="0"/>
              <a:t> škripac ili </a:t>
            </a:r>
            <a:r>
              <a:rPr lang="hr-HR" dirty="0" err="1"/>
              <a:t>steznu</a:t>
            </a:r>
            <a:r>
              <a:rPr lang="hr-HR" dirty="0"/>
              <a:t> glavu postavljenu na radni stol</a:t>
            </a:r>
          </a:p>
          <a:p>
            <a:pPr lvl="0"/>
            <a:r>
              <a:rPr lang="hr-HR" dirty="0"/>
              <a:t>Izravno na radni stol pomoću standardnih ili posebnih elemenata za pozicioniranje i stezanje</a:t>
            </a:r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Pri </a:t>
            </a:r>
            <a:r>
              <a:rPr lang="hr-HR" dirty="0"/>
              <a:t>izradi plana stezanja treba se pridržavati sljedećih načela:</a:t>
            </a:r>
          </a:p>
          <a:p>
            <a:pPr lvl="0"/>
            <a:r>
              <a:rPr lang="hr-HR" dirty="0"/>
              <a:t>Stezanje treba izvesti tako da se </a:t>
            </a:r>
            <a:r>
              <a:rPr lang="hr-HR" dirty="0" err="1"/>
              <a:t>obratku</a:t>
            </a:r>
            <a:r>
              <a:rPr lang="hr-HR" dirty="0"/>
              <a:t> onemoguće pomaci u bilo kojoj od 3 dimenzije</a:t>
            </a:r>
          </a:p>
          <a:p>
            <a:pPr lvl="0"/>
            <a:r>
              <a:rPr lang="hr-HR" dirty="0"/>
              <a:t>Omogućivanje slobodnog prilaza alata obrađivanim površinama kako se ne bi sudarili alati i stega</a:t>
            </a:r>
          </a:p>
          <a:p>
            <a:pPr lvl="0"/>
            <a:r>
              <a:rPr lang="hr-HR" dirty="0"/>
              <a:t>Omogućivanje slobodnog odvođenja strugotine od </a:t>
            </a:r>
            <a:r>
              <a:rPr lang="hr-HR" dirty="0" err="1"/>
              <a:t>obratka</a:t>
            </a:r>
            <a:endParaRPr lang="hr-HR" dirty="0"/>
          </a:p>
          <a:p>
            <a:pPr lvl="0"/>
            <a:r>
              <a:rPr lang="hr-HR" dirty="0"/>
              <a:t>Stezanje i otpuštanje treba biti što jednostavnije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3156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288324"/>
            <a:ext cx="10515600" cy="5888639"/>
          </a:xfrm>
        </p:spPr>
        <p:txBody>
          <a:bodyPr/>
          <a:lstStyle/>
          <a:p>
            <a:pPr marL="0" lvl="0" indent="0">
              <a:buNone/>
            </a:pPr>
            <a:r>
              <a:rPr lang="hr-HR" sz="1800" b="1" u="sng" dirty="0"/>
              <a:t>Plan alata</a:t>
            </a:r>
            <a:endParaRPr lang="hr-HR" sz="1800" dirty="0"/>
          </a:p>
          <a:p>
            <a:pPr marL="0" indent="0">
              <a:buNone/>
            </a:pPr>
            <a:r>
              <a:rPr lang="hr-HR" sz="1800" dirty="0"/>
              <a:t>Plan alata omogućava CNC operateru da izvede </a:t>
            </a:r>
            <a:r>
              <a:rPr lang="hr-HR" sz="1800" dirty="0" err="1"/>
              <a:t>prednamještanje</a:t>
            </a:r>
            <a:r>
              <a:rPr lang="hr-HR" sz="1800" dirty="0"/>
              <a:t> alata te obradu točno obrađenim alatima, redoslijedom i načinom kako je predviđeno u programu.</a:t>
            </a:r>
          </a:p>
          <a:p>
            <a:pPr marL="0" indent="0">
              <a:buNone/>
            </a:pPr>
            <a:r>
              <a:rPr lang="hr-HR" sz="1800" dirty="0"/>
              <a:t>Sadržava sljedeće podatke:</a:t>
            </a:r>
          </a:p>
          <a:p>
            <a:pPr lvl="0"/>
            <a:r>
              <a:rPr lang="hr-HR" sz="1800" dirty="0"/>
              <a:t>Naziv, oznaku i tip alata</a:t>
            </a:r>
          </a:p>
          <a:p>
            <a:pPr lvl="0"/>
            <a:r>
              <a:rPr lang="hr-HR" sz="1800" dirty="0"/>
              <a:t>Dimenzije alata</a:t>
            </a:r>
          </a:p>
          <a:p>
            <a:pPr lvl="0"/>
            <a:r>
              <a:rPr lang="hr-HR" sz="1800" dirty="0"/>
              <a:t>Broj mjesta gdje se smješta alat u ''magazinu'' alata</a:t>
            </a:r>
          </a:p>
          <a:p>
            <a:endParaRPr lang="hr-HR" dirty="0"/>
          </a:p>
          <a:p>
            <a:endParaRPr lang="hr-HR" dirty="0"/>
          </a:p>
        </p:txBody>
      </p:sp>
      <p:pic>
        <p:nvPicPr>
          <p:cNvPr id="4" name="Slika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635" y="2800865"/>
            <a:ext cx="8432662" cy="37564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44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383</Words>
  <Application>Microsoft Office PowerPoint</Application>
  <PresentationFormat>Široki zaslon</PresentationFormat>
  <Paragraphs>48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sustava Office</vt:lpstr>
      <vt:lpstr>Tehnološka dokumentacija za glodanje </vt:lpstr>
      <vt:lpstr>Tehnički crtež primjera izrade </vt:lpstr>
      <vt:lpstr>Operacijski list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Tehnološka dokumentacija za glodanje</dc:title>
  <dc:creator>Windows korisnik</dc:creator>
  <cp:lastModifiedBy>Windows korisnik</cp:lastModifiedBy>
  <cp:revision>6</cp:revision>
  <dcterms:created xsi:type="dcterms:W3CDTF">2020-04-01T09:35:18Z</dcterms:created>
  <dcterms:modified xsi:type="dcterms:W3CDTF">2020-04-01T15:27:34Z</dcterms:modified>
</cp:coreProperties>
</file>