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807D6C4-D659-4644-8795-088EFAC34CC1}" type="datetimeFigureOut">
              <a:rPr lang="sr-Latn-CS" smtClean="0"/>
              <a:pPr/>
              <a:t>7.10.2011</a:t>
            </a:fld>
            <a:endParaRPr lang="hr-H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hr-H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7792791-F871-4282-AAFF-0F69A2F84CA8}" type="slidenum">
              <a:rPr lang="hr-HR" smtClean="0"/>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07D6C4-D659-4644-8795-088EFAC34CC1}" type="datetimeFigureOut">
              <a:rPr lang="sr-Latn-CS" smtClean="0"/>
              <a:pPr/>
              <a:t>7.10.2011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F7792791-F871-4282-AAFF-0F69A2F84CA8}"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07D6C4-D659-4644-8795-088EFAC34CC1}" type="datetimeFigureOut">
              <a:rPr lang="sr-Latn-CS" smtClean="0"/>
              <a:pPr/>
              <a:t>7.10.2011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F7792791-F871-4282-AAFF-0F69A2F84CA8}"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807D6C4-D659-4644-8795-088EFAC34CC1}" type="datetimeFigureOut">
              <a:rPr lang="sr-Latn-CS" smtClean="0"/>
              <a:pPr/>
              <a:t>7.10.2011</a:t>
            </a:fld>
            <a:endParaRPr lang="hr-HR"/>
          </a:p>
        </p:txBody>
      </p:sp>
      <p:sp>
        <p:nvSpPr>
          <p:cNvPr id="9" name="Slide Number Placeholder 8"/>
          <p:cNvSpPr>
            <a:spLocks noGrp="1"/>
          </p:cNvSpPr>
          <p:nvPr>
            <p:ph type="sldNum" sz="quarter" idx="15"/>
          </p:nvPr>
        </p:nvSpPr>
        <p:spPr/>
        <p:txBody>
          <a:bodyPr rtlCol="0"/>
          <a:lstStyle/>
          <a:p>
            <a:fld id="{F7792791-F871-4282-AAFF-0F69A2F84CA8}" type="slidenum">
              <a:rPr lang="hr-HR" smtClean="0"/>
              <a:pPr/>
              <a:t>‹#›</a:t>
            </a:fld>
            <a:endParaRPr lang="hr-HR"/>
          </a:p>
        </p:txBody>
      </p:sp>
      <p:sp>
        <p:nvSpPr>
          <p:cNvPr id="10" name="Footer Placeholder 9"/>
          <p:cNvSpPr>
            <a:spLocks noGrp="1"/>
          </p:cNvSpPr>
          <p:nvPr>
            <p:ph type="ftr" sz="quarter" idx="16"/>
          </p:nvPr>
        </p:nvSpPr>
        <p:spPr/>
        <p:txBody>
          <a:bodyPr rtlCol="0"/>
          <a:lstStyle/>
          <a:p>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807D6C4-D659-4644-8795-088EFAC34CC1}" type="datetimeFigureOut">
              <a:rPr lang="sr-Latn-CS" smtClean="0"/>
              <a:pPr/>
              <a:t>7.10.2011</a:t>
            </a:fld>
            <a:endParaRPr lang="hr-H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hr-H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7792791-F871-4282-AAFF-0F69A2F84CA8}"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807D6C4-D659-4644-8795-088EFAC34CC1}" type="datetimeFigureOut">
              <a:rPr lang="sr-Latn-CS" smtClean="0"/>
              <a:pPr/>
              <a:t>7.10.2011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F7792791-F871-4282-AAFF-0F69A2F84CA8}" type="slidenum">
              <a:rPr lang="hr-HR" smtClean="0"/>
              <a:pPr/>
              <a:t>‹#›</a:t>
            </a:fld>
            <a:endParaRPr lang="hr-H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807D6C4-D659-4644-8795-088EFAC34CC1}" type="datetimeFigureOut">
              <a:rPr lang="sr-Latn-CS" smtClean="0"/>
              <a:pPr/>
              <a:t>7.10.2011</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F7792791-F871-4282-AAFF-0F69A2F84CA8}" type="slidenum">
              <a:rPr lang="hr-HR" smtClean="0"/>
              <a:pPr/>
              <a:t>‹#›</a:t>
            </a:fld>
            <a:endParaRPr lang="hr-H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807D6C4-D659-4644-8795-088EFAC34CC1}" type="datetimeFigureOut">
              <a:rPr lang="sr-Latn-CS" smtClean="0"/>
              <a:pPr/>
              <a:t>7.10.2011</a:t>
            </a:fld>
            <a:endParaRPr lang="hr-HR"/>
          </a:p>
        </p:txBody>
      </p:sp>
      <p:sp>
        <p:nvSpPr>
          <p:cNvPr id="7" name="Slide Number Placeholder 6"/>
          <p:cNvSpPr>
            <a:spLocks noGrp="1"/>
          </p:cNvSpPr>
          <p:nvPr>
            <p:ph type="sldNum" sz="quarter" idx="11"/>
          </p:nvPr>
        </p:nvSpPr>
        <p:spPr/>
        <p:txBody>
          <a:bodyPr rtlCol="0"/>
          <a:lstStyle/>
          <a:p>
            <a:fld id="{F7792791-F871-4282-AAFF-0F69A2F84CA8}" type="slidenum">
              <a:rPr lang="hr-HR" smtClean="0"/>
              <a:pPr/>
              <a:t>‹#›</a:t>
            </a:fld>
            <a:endParaRPr lang="hr-HR"/>
          </a:p>
        </p:txBody>
      </p:sp>
      <p:sp>
        <p:nvSpPr>
          <p:cNvPr id="8" name="Footer Placeholder 7"/>
          <p:cNvSpPr>
            <a:spLocks noGrp="1"/>
          </p:cNvSpPr>
          <p:nvPr>
            <p:ph type="ftr" sz="quarter" idx="12"/>
          </p:nvPr>
        </p:nvSpPr>
        <p:spPr/>
        <p:txBody>
          <a:bodyPr rtlCol="0"/>
          <a:lstStyle/>
          <a:p>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07D6C4-D659-4644-8795-088EFAC34CC1}" type="datetimeFigureOut">
              <a:rPr lang="sr-Latn-CS" smtClean="0"/>
              <a:pPr/>
              <a:t>7.10.2011</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F7792791-F871-4282-AAFF-0F69A2F84CA8}"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807D6C4-D659-4644-8795-088EFAC34CC1}" type="datetimeFigureOut">
              <a:rPr lang="sr-Latn-CS" smtClean="0"/>
              <a:pPr/>
              <a:t>7.10.2011</a:t>
            </a:fld>
            <a:endParaRPr lang="hr-HR"/>
          </a:p>
        </p:txBody>
      </p:sp>
      <p:sp>
        <p:nvSpPr>
          <p:cNvPr id="22" name="Slide Number Placeholder 21"/>
          <p:cNvSpPr>
            <a:spLocks noGrp="1"/>
          </p:cNvSpPr>
          <p:nvPr>
            <p:ph type="sldNum" sz="quarter" idx="15"/>
          </p:nvPr>
        </p:nvSpPr>
        <p:spPr/>
        <p:txBody>
          <a:bodyPr rtlCol="0"/>
          <a:lstStyle/>
          <a:p>
            <a:fld id="{F7792791-F871-4282-AAFF-0F69A2F84CA8}" type="slidenum">
              <a:rPr lang="hr-HR" smtClean="0"/>
              <a:pPr/>
              <a:t>‹#›</a:t>
            </a:fld>
            <a:endParaRPr lang="hr-HR"/>
          </a:p>
        </p:txBody>
      </p:sp>
      <p:sp>
        <p:nvSpPr>
          <p:cNvPr id="23" name="Footer Placeholder 22"/>
          <p:cNvSpPr>
            <a:spLocks noGrp="1"/>
          </p:cNvSpPr>
          <p:nvPr>
            <p:ph type="ftr" sz="quarter" idx="16"/>
          </p:nvPr>
        </p:nvSpPr>
        <p:spPr/>
        <p:txBody>
          <a:bodyPr rtlCol="0"/>
          <a:lstStyle/>
          <a:p>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807D6C4-D659-4644-8795-088EFAC34CC1}" type="datetimeFigureOut">
              <a:rPr lang="sr-Latn-CS" smtClean="0"/>
              <a:pPr/>
              <a:t>7.10.2011</a:t>
            </a:fld>
            <a:endParaRPr lang="hr-HR"/>
          </a:p>
        </p:txBody>
      </p:sp>
      <p:sp>
        <p:nvSpPr>
          <p:cNvPr id="18" name="Slide Number Placeholder 17"/>
          <p:cNvSpPr>
            <a:spLocks noGrp="1"/>
          </p:cNvSpPr>
          <p:nvPr>
            <p:ph type="sldNum" sz="quarter" idx="11"/>
          </p:nvPr>
        </p:nvSpPr>
        <p:spPr/>
        <p:txBody>
          <a:bodyPr rtlCol="0"/>
          <a:lstStyle/>
          <a:p>
            <a:fld id="{F7792791-F871-4282-AAFF-0F69A2F84CA8}" type="slidenum">
              <a:rPr lang="hr-HR" smtClean="0"/>
              <a:pPr/>
              <a:t>‹#›</a:t>
            </a:fld>
            <a:endParaRPr lang="hr-HR"/>
          </a:p>
        </p:txBody>
      </p:sp>
      <p:sp>
        <p:nvSpPr>
          <p:cNvPr id="21" name="Footer Placeholder 20"/>
          <p:cNvSpPr>
            <a:spLocks noGrp="1"/>
          </p:cNvSpPr>
          <p:nvPr>
            <p:ph type="ftr" sz="quarter" idx="12"/>
          </p:nvPr>
        </p:nvSpPr>
        <p:spPr/>
        <p:txBody>
          <a:bodyPr rtlCol="0"/>
          <a:lstStyle/>
          <a:p>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807D6C4-D659-4644-8795-088EFAC34CC1}" type="datetimeFigureOut">
              <a:rPr lang="sr-Latn-CS" smtClean="0"/>
              <a:pPr/>
              <a:t>7.10.2011</a:t>
            </a:fld>
            <a:endParaRPr lang="hr-H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hr-H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7792791-F871-4282-AAFF-0F69A2F84CA8}"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hr.wikipedia.org/wiki/Zdravlj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5984" y="1142984"/>
            <a:ext cx="6172200" cy="1894362"/>
          </a:xfrm>
        </p:spPr>
        <p:txBody>
          <a:bodyPr>
            <a:normAutofit/>
          </a:bodyPr>
          <a:lstStyle/>
          <a:p>
            <a:pPr algn="ctr"/>
            <a:r>
              <a:rPr lang="hr-HR" sz="4000" dirty="0" smtClean="0">
                <a:effectLst>
                  <a:outerShdw blurRad="38100" dist="38100" dir="2700000" algn="tl">
                    <a:srgbClr val="000000">
                      <a:alpha val="43137"/>
                    </a:srgbClr>
                  </a:outerShdw>
                </a:effectLst>
              </a:rPr>
              <a:t>MEDICINA</a:t>
            </a:r>
            <a:r>
              <a:rPr lang="hr-HR" sz="4000" dirty="0" smtClean="0"/>
              <a:t> </a:t>
            </a:r>
            <a:endParaRPr lang="hr-HR" sz="4000" dirty="0"/>
          </a:p>
        </p:txBody>
      </p:sp>
      <p:sp>
        <p:nvSpPr>
          <p:cNvPr id="3" name="Subtitle 2"/>
          <p:cNvSpPr>
            <a:spLocks noGrp="1"/>
          </p:cNvSpPr>
          <p:nvPr>
            <p:ph type="subTitle" idx="1"/>
          </p:nvPr>
        </p:nvSpPr>
        <p:spPr>
          <a:xfrm>
            <a:off x="1371600" y="3886200"/>
            <a:ext cx="2557458" cy="400056"/>
          </a:xfrm>
        </p:spPr>
        <p:txBody>
          <a:bodyPr>
            <a:normAutofit/>
          </a:bodyPr>
          <a:lstStyle/>
          <a:p>
            <a:r>
              <a:rPr lang="hr-HR" dirty="0" smtClean="0"/>
              <a:t>Jozić Tomislava, 2.e</a:t>
            </a:r>
            <a:endParaRPr lang="hr-HR" dirty="0"/>
          </a:p>
        </p:txBody>
      </p:sp>
      <p:pic>
        <p:nvPicPr>
          <p:cNvPr id="1028" name="Picture 4"/>
          <p:cNvPicPr>
            <a:picLocks noChangeAspect="1" noChangeArrowheads="1"/>
          </p:cNvPicPr>
          <p:nvPr/>
        </p:nvPicPr>
        <p:blipFill>
          <a:blip r:embed="rId2"/>
          <a:srcRect/>
          <a:stretch>
            <a:fillRect/>
          </a:stretch>
        </p:blipFill>
        <p:spPr bwMode="auto">
          <a:xfrm>
            <a:off x="5429256" y="3643314"/>
            <a:ext cx="2857500" cy="2333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28604"/>
            <a:ext cx="7467600" cy="6045348"/>
          </a:xfrm>
        </p:spPr>
        <p:txBody>
          <a:bodyPr>
            <a:normAutofit/>
          </a:bodyPr>
          <a:lstStyle/>
          <a:p>
            <a:pPr algn="just"/>
            <a:r>
              <a:rPr lang="vi-VN" sz="2000" u="sng" dirty="0" smtClean="0">
                <a:effectLst>
                  <a:outerShdw blurRad="38100" dist="38100" dir="2700000" algn="tl">
                    <a:srgbClr val="000000">
                      <a:alpha val="43137"/>
                    </a:srgbClr>
                  </a:outerShdw>
                </a:effectLst>
              </a:rPr>
              <a:t>Medicina</a:t>
            </a:r>
            <a:r>
              <a:rPr lang="vi-VN" sz="2000" dirty="0" smtClean="0"/>
              <a:t> je grana ljudske djelatnosti kojoj je cilj liječenje i rehabilitacija bolesnih i čuvanje i unaprijeđenje zdravlja zdravih ljudi. U širem smislu ona se bavi svim živim bićima. U užem smislu je predmet medicinskih istraživanja čovjek pa govorimo o </a:t>
            </a:r>
            <a:r>
              <a:rPr lang="vi-VN" sz="2000" i="1" dirty="0" smtClean="0"/>
              <a:t>humanoj</a:t>
            </a:r>
            <a:r>
              <a:rPr lang="vi-VN" sz="2000" b="1" dirty="0" smtClean="0"/>
              <a:t> </a:t>
            </a:r>
            <a:r>
              <a:rPr lang="vi-VN" sz="2000" i="1" dirty="0" smtClean="0"/>
              <a:t>medicini</a:t>
            </a:r>
            <a:r>
              <a:rPr lang="vi-VN" sz="2000" dirty="0" smtClean="0"/>
              <a:t>, no razlikujemo i veterinarsku medicinu (životinje) odnosno fitopatologiju (biljke).</a:t>
            </a:r>
            <a:endParaRPr lang="hr-HR" sz="2000" dirty="0" smtClean="0"/>
          </a:p>
          <a:p>
            <a:pPr>
              <a:buNone/>
            </a:pPr>
            <a:endParaRPr lang="hr-HR" dirty="0"/>
          </a:p>
        </p:txBody>
      </p:sp>
      <p:sp>
        <p:nvSpPr>
          <p:cNvPr id="5" name="Rectangle 4"/>
          <p:cNvSpPr/>
          <p:nvPr/>
        </p:nvSpPr>
        <p:spPr>
          <a:xfrm>
            <a:off x="1071538" y="2643182"/>
            <a:ext cx="5286412" cy="369331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vi-VN" dirty="0" smtClean="0"/>
              <a:t>Medicina obuhvaća:</a:t>
            </a:r>
          </a:p>
          <a:p>
            <a:pPr lvl="2"/>
            <a:r>
              <a:rPr lang="vi-VN" dirty="0" smtClean="0"/>
              <a:t>znanost o građi, funkciji i razvitku čovjeka, o svim pojavama i zbivanjima njegove unutrašnjosti i okoline koja utječu na zdravlje i bolest</a:t>
            </a:r>
          </a:p>
          <a:p>
            <a:pPr lvl="2"/>
            <a:r>
              <a:rPr lang="vi-VN" dirty="0" smtClean="0"/>
              <a:t>umijeće prepoznavanja, ocjenjivanja, olakšavanja ili liječenja bolesti kao i socijalne rehabilitacije bolesnika</a:t>
            </a:r>
          </a:p>
          <a:p>
            <a:pPr lvl="2"/>
            <a:r>
              <a:rPr lang="vi-VN" dirty="0" smtClean="0"/>
              <a:t>Vještinu sprječavanja bolesti i poboljšavanja zdravstvenih uvjeta života i biološke evolucije čovjeka</a:t>
            </a:r>
          </a:p>
          <a:p>
            <a:pPr lvl="2"/>
            <a:r>
              <a:rPr lang="vi-VN" dirty="0" smtClean="0"/>
              <a:t>profesionalno izvršavanje navedenih umijeća u individualnim i socijalnim razmjerima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57166"/>
            <a:ext cx="7467600" cy="6116786"/>
          </a:xfrm>
        </p:spPr>
        <p:txBody>
          <a:bodyPr/>
          <a:lstStyle/>
          <a:p>
            <a:pPr algn="just"/>
            <a:r>
              <a:rPr lang="vi-VN" dirty="0" smtClean="0"/>
              <a:t>Sustav medicinskih spoznaja koji se uči na visokim školama, prvenstveno Europe i Amerike, naziva se službena medicina (znanstvena ili školska). Ona je, barem u svojim bitnim dijelovima, univerzalna i međunarodna.</a:t>
            </a:r>
          </a:p>
          <a:p>
            <a:endParaRPr lang="hr-HR" dirty="0"/>
          </a:p>
        </p:txBody>
      </p:sp>
      <p:sp>
        <p:nvSpPr>
          <p:cNvPr id="5" name="Rectangle 4"/>
          <p:cNvSpPr/>
          <p:nvPr/>
        </p:nvSpPr>
        <p:spPr>
          <a:xfrm>
            <a:off x="571472" y="3000372"/>
            <a:ext cx="4572000" cy="2862322"/>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r>
              <a:rPr lang="vi-VN" dirty="0" smtClean="0"/>
              <a:t>Medicina se može podijeliti i na teorijsku i praktičnu, ili na specijalnosti (struke). Teorijske struke su anatomija, fiziologija, farmakologija itd. Praktične struke se bave ili bolestima pojedinih dijelova tijela (oftalmologija, urologija, otorinolaringologija), ili određenim vrstama pacijenata (pedijatrija, ginekologija), vrstama bolesti (onkologija, infektologija), ili vrstama terapijskih postupaka (kirurgija).</a:t>
            </a:r>
          </a:p>
        </p:txBody>
      </p:sp>
      <p:pic>
        <p:nvPicPr>
          <p:cNvPr id="2050" name="Picture 2"/>
          <p:cNvPicPr>
            <a:picLocks noChangeAspect="1" noChangeArrowheads="1"/>
          </p:cNvPicPr>
          <p:nvPr/>
        </p:nvPicPr>
        <p:blipFill>
          <a:blip r:embed="rId2" cstate="print"/>
          <a:srcRect/>
          <a:stretch>
            <a:fillRect/>
          </a:stretch>
        </p:blipFill>
        <p:spPr bwMode="auto">
          <a:xfrm>
            <a:off x="5715008" y="3214686"/>
            <a:ext cx="2428892" cy="20281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42852"/>
            <a:ext cx="7467600" cy="6331100"/>
          </a:xfrm>
        </p:spPr>
        <p:txBody>
          <a:bodyPr>
            <a:normAutofit/>
          </a:bodyPr>
          <a:lstStyle/>
          <a:p>
            <a:pPr algn="just"/>
            <a:r>
              <a:rPr lang="vi-VN" dirty="0" smtClean="0"/>
              <a:t>Dio praktične medicine koji se vrši uz neposrednu prisutnost pacijenta naziva se klinička medicina . Njene su glavne grane: dijagnostika (prepoznavanje), terapija (liječenje) i prognostika (predviđanje daljenjeg razvoja bolesti).</a:t>
            </a:r>
          </a:p>
          <a:p>
            <a:pPr algn="just"/>
            <a:r>
              <a:rPr lang="vi-VN" dirty="0" smtClean="0"/>
              <a:t>Socijalna medicina se bavi zdravstvenim problemima grupe, odnosom pojedinca i grupe, utjecaju društvenih faktora na bolest i pristupačnošću medicinskih spoznaja te nastoji odstraniti štetne oblike društvenog života.</a:t>
            </a:r>
          </a:p>
          <a:p>
            <a:endParaRPr lang="hr-HR" dirty="0"/>
          </a:p>
        </p:txBody>
      </p:sp>
      <p:pic>
        <p:nvPicPr>
          <p:cNvPr id="4" name="Picture 2"/>
          <p:cNvPicPr>
            <a:picLocks noChangeAspect="1" noChangeArrowheads="1"/>
          </p:cNvPicPr>
          <p:nvPr/>
        </p:nvPicPr>
        <p:blipFill>
          <a:blip r:embed="rId2"/>
          <a:srcRect/>
          <a:stretch>
            <a:fillRect/>
          </a:stretch>
        </p:blipFill>
        <p:spPr bwMode="auto">
          <a:xfrm>
            <a:off x="5072066" y="3714752"/>
            <a:ext cx="2466975" cy="2647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14290"/>
            <a:ext cx="7467600" cy="6259662"/>
          </a:xfrm>
        </p:spPr>
        <p:txBody>
          <a:bodyPr/>
          <a:lstStyle/>
          <a:p>
            <a:pPr algn="just"/>
            <a:r>
              <a:rPr lang="hr-HR" u="sng" dirty="0" smtClean="0">
                <a:effectLst>
                  <a:outerShdw blurRad="38100" dist="38100" dir="2700000" algn="tl">
                    <a:srgbClr val="000000">
                      <a:alpha val="43137"/>
                    </a:srgbClr>
                  </a:outerShdw>
                </a:effectLst>
                <a:latin typeface="Times New Roman" pitchFamily="18" charset="0"/>
                <a:cs typeface="Times New Roman" pitchFamily="18" charset="0"/>
              </a:rPr>
              <a:t>Zadaci suvremene medicine su:</a:t>
            </a:r>
          </a:p>
          <a:p>
            <a:pPr lvl="2" algn="just"/>
            <a:r>
              <a:rPr lang="hr-HR" dirty="0" smtClean="0">
                <a:latin typeface="Times New Roman" pitchFamily="18" charset="0"/>
                <a:cs typeface="Times New Roman" pitchFamily="18" charset="0"/>
              </a:rPr>
              <a:t>liječiti i suzbijati bolesti - kurativna medicina</a:t>
            </a:r>
          </a:p>
          <a:p>
            <a:pPr lvl="2" algn="just"/>
            <a:r>
              <a:rPr lang="hr-HR" dirty="0" smtClean="0">
                <a:latin typeface="Times New Roman" pitchFamily="18" charset="0"/>
                <a:cs typeface="Times New Roman" pitchFamily="18" charset="0"/>
              </a:rPr>
              <a:t>omogućiti bolesnicima povratak u normalan život</a:t>
            </a:r>
          </a:p>
          <a:p>
            <a:pPr lvl="2" algn="just"/>
            <a:r>
              <a:rPr lang="hr-HR" dirty="0" smtClean="0">
                <a:latin typeface="Times New Roman" pitchFamily="18" charset="0"/>
                <a:cs typeface="Times New Roman" pitchFamily="18" charset="0"/>
              </a:rPr>
              <a:t>spriječiti pojavu bolesti - preventivna medicina</a:t>
            </a:r>
          </a:p>
          <a:p>
            <a:pPr lvl="2" algn="just"/>
            <a:r>
              <a:rPr lang="hr-HR" dirty="0" smtClean="0">
                <a:latin typeface="Times New Roman" pitchFamily="18" charset="0"/>
                <a:cs typeface="Times New Roman" pitchFamily="18" charset="0"/>
              </a:rPr>
              <a:t>poboljšati </a:t>
            </a:r>
            <a:r>
              <a:rPr lang="hr-HR" dirty="0" smtClean="0">
                <a:latin typeface="Times New Roman" pitchFamily="18" charset="0"/>
                <a:cs typeface="Times New Roman" pitchFamily="18" charset="0"/>
                <a:hlinkClick r:id="rId2" tooltip="Zdravlje"/>
              </a:rPr>
              <a:t>zdravlje</a:t>
            </a:r>
            <a:r>
              <a:rPr lang="hr-HR" dirty="0" smtClean="0">
                <a:latin typeface="Times New Roman" pitchFamily="18" charset="0"/>
                <a:cs typeface="Times New Roman" pitchFamily="18" charset="0"/>
              </a:rPr>
              <a:t> zdravih osoba</a:t>
            </a:r>
          </a:p>
          <a:p>
            <a:endParaRPr lang="hr-HR" dirty="0" smtClean="0"/>
          </a:p>
          <a:p>
            <a:endParaRPr lang="hr-HR" dirty="0"/>
          </a:p>
        </p:txBody>
      </p:sp>
      <p:pic>
        <p:nvPicPr>
          <p:cNvPr id="3075" name="Picture 3"/>
          <p:cNvPicPr>
            <a:picLocks noChangeAspect="1" noChangeArrowheads="1"/>
          </p:cNvPicPr>
          <p:nvPr/>
        </p:nvPicPr>
        <p:blipFill>
          <a:blip r:embed="rId3"/>
          <a:srcRect/>
          <a:stretch>
            <a:fillRect/>
          </a:stretch>
        </p:blipFill>
        <p:spPr bwMode="auto">
          <a:xfrm>
            <a:off x="3929058" y="3357562"/>
            <a:ext cx="3429000" cy="192405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49</TotalTime>
  <Words>320</Words>
  <Application>Microsoft Office PowerPoint</Application>
  <PresentationFormat>Prikaz na zaslonu (4:3)</PresentationFormat>
  <Paragraphs>17</Paragraphs>
  <Slides>5</Slides>
  <Notes>0</Notes>
  <HiddenSlides>0</HiddenSlides>
  <MMClips>0</MMClips>
  <ScaleCrop>false</ScaleCrop>
  <HeadingPairs>
    <vt:vector size="4" baseType="variant">
      <vt:variant>
        <vt:lpstr>Tema</vt:lpstr>
      </vt:variant>
      <vt:variant>
        <vt:i4>1</vt:i4>
      </vt:variant>
      <vt:variant>
        <vt:lpstr>Naslovi slajdova</vt:lpstr>
      </vt:variant>
      <vt:variant>
        <vt:i4>5</vt:i4>
      </vt:variant>
    </vt:vector>
  </HeadingPairs>
  <TitlesOfParts>
    <vt:vector size="6" baseType="lpstr">
      <vt:lpstr>Oriel</vt:lpstr>
      <vt:lpstr>MEDICINA </vt:lpstr>
      <vt:lpstr>Slajd 2</vt:lpstr>
      <vt:lpstr>Slajd 3</vt:lpstr>
      <vt:lpstr>Slajd 4</vt:lpstr>
      <vt:lpstr>Slajd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MEDICINA</dc:title>
  <dc:creator>pila</dc:creator>
  <cp:lastModifiedBy>Elite.Force</cp:lastModifiedBy>
  <cp:revision>7</cp:revision>
  <dcterms:created xsi:type="dcterms:W3CDTF">2011-10-06T13:31:43Z</dcterms:created>
  <dcterms:modified xsi:type="dcterms:W3CDTF">2011-10-07T17:26:37Z</dcterms:modified>
</cp:coreProperties>
</file>