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1" r:id="rId4"/>
    <p:sldId id="260" r:id="rId5"/>
    <p:sldId id="273" r:id="rId6"/>
    <p:sldId id="262" r:id="rId7"/>
    <p:sldId id="263" r:id="rId8"/>
    <p:sldId id="264" r:id="rId9"/>
    <p:sldId id="265" r:id="rId10"/>
    <p:sldId id="275" r:id="rId11"/>
    <p:sldId id="267" r:id="rId12"/>
    <p:sldId id="268" r:id="rId13"/>
    <p:sldId id="269" r:id="rId14"/>
    <p:sldId id="277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F216E-A332-4A6D-9F2C-3ABE253461FB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F2A33-B71C-4F68-9695-99226967BE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375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617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159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6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185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879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468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189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00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942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179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539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66D12-97FB-45D7-B207-66DF1D041AA6}" type="datetimeFigureOut">
              <a:rPr lang="hr-HR" smtClean="0"/>
              <a:t>21.1.2025.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42415-3702-4E7F-98D5-F697809976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737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04" y="646176"/>
            <a:ext cx="10863072" cy="563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BC25C4-A792-4273-9B42-9774381D8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3515"/>
          </a:xfrm>
        </p:spPr>
        <p:txBody>
          <a:bodyPr>
            <a:normAutofit/>
          </a:bodyPr>
          <a:lstStyle/>
          <a:p>
            <a:r>
              <a:rPr lang="hr-HR" sz="3600" dirty="0"/>
              <a:t>UBRZANE POČETNE KVALIFIKACIJE ZA VOZAČA</a:t>
            </a:r>
            <a:br>
              <a:rPr lang="hr-HR" sz="3600" dirty="0"/>
            </a:br>
            <a:r>
              <a:rPr lang="hr-HR" sz="3600" dirty="0"/>
              <a:t>ZA PRIJEVOZ TERETA-sati po predmetima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A413DC2-C6E0-4ED1-8F83-794FF01EE9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USAVRŠAVANJE RACIONALNE VOŽNJE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PRIMJENA 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PROPISA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ZDRAVLJE,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SIGURNOST NA CESTI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SAMOSTALNA VOŽNJA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hr-HR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8B25E734-17A2-48B9-B04A-14B190452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453766"/>
              </p:ext>
            </p:extLst>
          </p:nvPr>
        </p:nvGraphicFramePr>
        <p:xfrm>
          <a:off x="1524000" y="2782957"/>
          <a:ext cx="8636004" cy="261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001">
                  <a:extLst>
                    <a:ext uri="{9D8B030D-6E8A-4147-A177-3AD203B41FA5}">
                      <a16:colId xmlns:a16="http://schemas.microsoft.com/office/drawing/2014/main" val="2882212569"/>
                    </a:ext>
                  </a:extLst>
                </a:gridCol>
                <a:gridCol w="2159001">
                  <a:extLst>
                    <a:ext uri="{9D8B030D-6E8A-4147-A177-3AD203B41FA5}">
                      <a16:colId xmlns:a16="http://schemas.microsoft.com/office/drawing/2014/main" val="1252838389"/>
                    </a:ext>
                  </a:extLst>
                </a:gridCol>
                <a:gridCol w="2374346">
                  <a:extLst>
                    <a:ext uri="{9D8B030D-6E8A-4147-A177-3AD203B41FA5}">
                      <a16:colId xmlns:a16="http://schemas.microsoft.com/office/drawing/2014/main" val="124680335"/>
                    </a:ext>
                  </a:extLst>
                </a:gridCol>
                <a:gridCol w="1943656">
                  <a:extLst>
                    <a:ext uri="{9D8B030D-6E8A-4147-A177-3AD203B41FA5}">
                      <a16:colId xmlns:a16="http://schemas.microsoft.com/office/drawing/2014/main" val="1971838383"/>
                    </a:ext>
                  </a:extLst>
                </a:gridCol>
              </a:tblGrid>
              <a:tr h="1537252">
                <a:tc>
                  <a:txBody>
                    <a:bodyPr/>
                    <a:lstStyle/>
                    <a:p>
                      <a:r>
                        <a:rPr lang="hr-HR" dirty="0"/>
                        <a:t>USAVRŠAVANJE </a:t>
                      </a:r>
                    </a:p>
                    <a:p>
                      <a:r>
                        <a:rPr lang="hr-HR" dirty="0"/>
                        <a:t>RACIONALNE </a:t>
                      </a:r>
                    </a:p>
                    <a:p>
                      <a:r>
                        <a:rPr lang="hr-HR" dirty="0"/>
                        <a:t>VOŽNJE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PRIMJENA </a:t>
                      </a:r>
                    </a:p>
                    <a:p>
                      <a:r>
                        <a:rPr lang="hr-HR" dirty="0"/>
                        <a:t>PROPISA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ZDRAVLJE</a:t>
                      </a:r>
                    </a:p>
                    <a:p>
                      <a:r>
                        <a:rPr lang="hr-HR" dirty="0"/>
                        <a:t>SIGURNOST NA CESTI</a:t>
                      </a:r>
                    </a:p>
                    <a:p>
                      <a:r>
                        <a:rPr lang="hr-HR" dirty="0"/>
                        <a:t>ZAŠTITA OKOLIŠA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SAMOSTALNA VOŽNJA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673084"/>
                  </a:ext>
                </a:extLst>
              </a:tr>
              <a:tr h="1073426"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dirty="0"/>
                        <a:t>                </a:t>
                      </a:r>
                      <a:r>
                        <a:rPr lang="hr-HR" sz="32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sz="3200" dirty="0"/>
                        <a:t>       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sz="3200" dirty="0"/>
                        <a:t>         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dirty="0"/>
                        <a:t>              </a:t>
                      </a:r>
                      <a:r>
                        <a:rPr lang="hr-HR" sz="3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14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74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2443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KOD 95</a:t>
            </a:r>
            <a:br>
              <a:rPr lang="hr-HR" b="1" dirty="0"/>
            </a:br>
            <a:r>
              <a:rPr lang="hr-HR" b="1" dirty="0"/>
              <a:t>Periodička izobrazba vozača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975104"/>
            <a:ext cx="10683240" cy="4718303"/>
          </a:xfrm>
        </p:spPr>
        <p:txBody>
          <a:bodyPr>
            <a:normAutofit/>
          </a:bodyPr>
          <a:lstStyle/>
          <a:p>
            <a:r>
              <a:rPr lang="hr-HR" sz="3200" dirty="0"/>
              <a:t>Periodična izobrazba vozača sastoji se od obuke kojom se osobama koje imaju svjedodžbu o srednjoj stručnoj spremi za Vozača motornog vozila ili svjedodžbu o stručnoj osposobljenosti o početnim kvalifikacijama ili vozačima koji su oslobođeni obveze stjecanja početne kvalifikacije osigurava dopuna znanja potrebnih za njihov rad, posebno glede sigurnosti u cestovnom prometu i racionalizacije potrošnje goriva.</a:t>
            </a:r>
            <a:br>
              <a:rPr lang="hr-HR" sz="3200" dirty="0"/>
            </a:br>
            <a:r>
              <a:rPr lang="hr-HR" sz="3200" dirty="0"/>
              <a:t>Po završetku obuke vozačima se izdaje Potvrda o provedenoj periodičnoj izobrazbi vozača.</a:t>
            </a:r>
          </a:p>
        </p:txBody>
      </p:sp>
    </p:spTree>
    <p:extLst>
      <p:ext uri="{BB962C8B-B14F-4D97-AF65-F5344CB8AC3E}">
        <p14:creationId xmlns:p14="http://schemas.microsoft.com/office/powerpoint/2010/main" val="2770959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Periodičnu izobrazbu moraju proći: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a) vozači koji posjeduju svjedodžbu o stručnoj osposobljenosti o početnim kvalifikacijama svakih pet godina nakon izdavanja svjedodžbe o stručnoj osposobljenosti o početnim kvalifikacijama,</a:t>
            </a:r>
          </a:p>
          <a:p>
            <a:r>
              <a:rPr lang="hr-HR" dirty="0"/>
              <a:t>b) vozači koji posjeduju kategorije D1, D1E, D ili DE do 10.09.2008. i koji posjeduju kategorije C1, C1E, C ili CE do 10.09.2009. </a:t>
            </a:r>
          </a:p>
          <a:p>
            <a:r>
              <a:rPr lang="hr-HR" dirty="0"/>
              <a:t>c) vozači koji posjeduju svjedodžbu o stečenoj srednjoj stručnoj spremi u zanimanju vozač, izdanu do 1. srpnja 2013. godine, u roku pet godina od dana izdavanja svjedodžbe.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454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53568" y="170688"/>
            <a:ext cx="1124102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>
                <a:solidFill>
                  <a:srgbClr val="141C21"/>
                </a:solidFill>
                <a:latin typeface="Arimo"/>
              </a:rPr>
              <a:t>Predavanje traje 35 nastavnih sati, a dijeli se na prijevoz tereta i prijevoz putnika. Mora se ponavljati svakih 5 godina. Mogu pristupiti samo oni koji su položili C i CE kategoriju do 10. rujna 2009., a D kategoriju do 10. rujna 2008. godine. Svi koji su nakon spomenutih datuma položili C,CE i D kategoriju moraju pristupiti periodičkoj izobrazbi posjedovati svjedodžbu vozača motornog vozila ili početne kvalifikacije. Nakon odslušane periodičke izobrazbe dobivate Potvrdu sa kojom u nadležnoj policijskoj upravi izrađujete novu vozačku dozvolu s upisanim KOD 95, pored kategorije.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893998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BC25C4-A792-4273-9B42-9774381D8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3515"/>
          </a:xfrm>
        </p:spPr>
        <p:txBody>
          <a:bodyPr>
            <a:normAutofit/>
          </a:bodyPr>
          <a:lstStyle/>
          <a:p>
            <a:r>
              <a:rPr lang="hr-HR" sz="3600" dirty="0"/>
              <a:t>PERIODIČKA OBUKA VOZAČA KOD 95</a:t>
            </a:r>
            <a:br>
              <a:rPr lang="hr-HR" sz="3600" dirty="0"/>
            </a:br>
            <a:r>
              <a:rPr lang="hr-HR" sz="3600" dirty="0"/>
              <a:t>sati po predmetima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A413DC2-C6E0-4ED1-8F83-794FF01EE9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USAVRŠAVANJE RACIONALNE VOŽNJE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PRIMJENA 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PROPISA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ZDRAVLJE,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SIGURNOST NA CESTI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SAMOSTALNA VOŽNJA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hr-HR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8B25E734-17A2-48B9-B04A-14B190452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837096"/>
              </p:ext>
            </p:extLst>
          </p:nvPr>
        </p:nvGraphicFramePr>
        <p:xfrm>
          <a:off x="1524000" y="2782957"/>
          <a:ext cx="8388626" cy="261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157">
                  <a:extLst>
                    <a:ext uri="{9D8B030D-6E8A-4147-A177-3AD203B41FA5}">
                      <a16:colId xmlns:a16="http://schemas.microsoft.com/office/drawing/2014/main" val="2882212569"/>
                    </a:ext>
                  </a:extLst>
                </a:gridCol>
                <a:gridCol w="2097157">
                  <a:extLst>
                    <a:ext uri="{9D8B030D-6E8A-4147-A177-3AD203B41FA5}">
                      <a16:colId xmlns:a16="http://schemas.microsoft.com/office/drawing/2014/main" val="1252838389"/>
                    </a:ext>
                  </a:extLst>
                </a:gridCol>
                <a:gridCol w="2306332">
                  <a:extLst>
                    <a:ext uri="{9D8B030D-6E8A-4147-A177-3AD203B41FA5}">
                      <a16:colId xmlns:a16="http://schemas.microsoft.com/office/drawing/2014/main" val="124680335"/>
                    </a:ext>
                  </a:extLst>
                </a:gridCol>
                <a:gridCol w="1887980">
                  <a:extLst>
                    <a:ext uri="{9D8B030D-6E8A-4147-A177-3AD203B41FA5}">
                      <a16:colId xmlns:a16="http://schemas.microsoft.com/office/drawing/2014/main" val="1971838383"/>
                    </a:ext>
                  </a:extLst>
                </a:gridCol>
              </a:tblGrid>
              <a:tr h="1537252">
                <a:tc>
                  <a:txBody>
                    <a:bodyPr/>
                    <a:lstStyle/>
                    <a:p>
                      <a:r>
                        <a:rPr lang="hr-HR" dirty="0"/>
                        <a:t>USAVRŠAVANJE </a:t>
                      </a:r>
                    </a:p>
                    <a:p>
                      <a:r>
                        <a:rPr lang="hr-HR" dirty="0"/>
                        <a:t>RACIONALNE </a:t>
                      </a:r>
                    </a:p>
                    <a:p>
                      <a:r>
                        <a:rPr lang="hr-HR" dirty="0"/>
                        <a:t>VOŽNJE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PRIMJENA </a:t>
                      </a:r>
                    </a:p>
                    <a:p>
                      <a:r>
                        <a:rPr lang="hr-HR" dirty="0"/>
                        <a:t>PROPISA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ZDRAVLJE</a:t>
                      </a:r>
                    </a:p>
                    <a:p>
                      <a:r>
                        <a:rPr lang="hr-HR" dirty="0"/>
                        <a:t>SIGURNOST NA CESTI</a:t>
                      </a:r>
                    </a:p>
                    <a:p>
                      <a:r>
                        <a:rPr lang="hr-HR" dirty="0"/>
                        <a:t>ZAŠTITA OKOLIŠA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UKUPNO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673084"/>
                  </a:ext>
                </a:extLst>
              </a:tr>
              <a:tr h="1073426"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dirty="0"/>
                        <a:t>                </a:t>
                      </a:r>
                      <a:r>
                        <a:rPr lang="hr-HR" sz="3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sz="3200" dirty="0"/>
                        <a:t>       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sz="3200" dirty="0"/>
                        <a:t>        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dirty="0"/>
                        <a:t>            </a:t>
                      </a:r>
                      <a:r>
                        <a:rPr lang="hr-HR" sz="3200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14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16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34235"/>
          </a:xfrm>
        </p:spPr>
        <p:txBody>
          <a:bodyPr>
            <a:noAutofit/>
          </a:bodyPr>
          <a:lstStyle/>
          <a:p>
            <a:pPr algn="ctr"/>
            <a:r>
              <a:rPr lang="hr-HR" sz="7200" b="1" dirty="0">
                <a:solidFill>
                  <a:schemeClr val="accent2"/>
                </a:solidFill>
              </a:rPr>
              <a:t>Preduvjeti za početnu  kvalifikaciju</a:t>
            </a:r>
            <a:br>
              <a:rPr lang="hr-HR" sz="7200" b="1" dirty="0">
                <a:solidFill>
                  <a:schemeClr val="accent2"/>
                </a:solidFill>
              </a:rPr>
            </a:br>
            <a:endParaRPr lang="hr-HR" sz="7200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45920"/>
            <a:ext cx="10515600" cy="4531043"/>
          </a:xfrm>
        </p:spPr>
        <p:txBody>
          <a:bodyPr>
            <a:noAutofit/>
          </a:bodyPr>
          <a:lstStyle/>
          <a:p>
            <a:r>
              <a:rPr lang="hr-HR" sz="4400" dirty="0"/>
              <a:t>Uvjet za upis je određena životna dob potrebna za ostvarenje prava na upravljanje pojedinom kategorijom vozila, zdravstvena sposobnost za obavljanje poslova vozača.</a:t>
            </a:r>
          </a:p>
          <a:p>
            <a:r>
              <a:rPr lang="hr-HR" sz="4400" b="1" dirty="0"/>
              <a:t>Za teret:</a:t>
            </a:r>
            <a:br>
              <a:rPr lang="hr-HR" sz="4400" b="1" dirty="0"/>
            </a:br>
            <a:r>
              <a:rPr lang="hr-HR" sz="4400" dirty="0"/>
              <a:t>od 18. godine života: C1 ,C i CE</a:t>
            </a:r>
          </a:p>
          <a:p>
            <a:r>
              <a:rPr lang="hr-HR" sz="4400" b="1" dirty="0"/>
              <a:t>Za putnike:</a:t>
            </a:r>
            <a:br>
              <a:rPr lang="hr-HR" sz="4400" b="1" dirty="0"/>
            </a:br>
            <a:r>
              <a:rPr lang="hr-HR" sz="4400" dirty="0"/>
              <a:t>od 21. godine života: D1 , D ,D+E</a:t>
            </a:r>
          </a:p>
          <a:p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3793163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/>
          <a:lstStyle/>
          <a:p>
            <a:r>
              <a:rPr lang="hr-HR" b="1" dirty="0"/>
              <a:t>Potrebni dokumenti: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6448" y="1341120"/>
            <a:ext cx="11082528" cy="5169408"/>
          </a:xfrm>
        </p:spPr>
        <p:txBody>
          <a:bodyPr>
            <a:normAutofit/>
          </a:bodyPr>
          <a:lstStyle/>
          <a:p>
            <a:r>
              <a:rPr lang="hr-HR" dirty="0"/>
              <a:t>osobna iskaznica ili drugi odgovarajući osobni dokument (za državljane RH)</a:t>
            </a:r>
          </a:p>
          <a:p>
            <a:r>
              <a:rPr lang="hr-HR" dirty="0"/>
              <a:t>dozvola boravka u Republici Hrvatskoj u trajanju od najmanje 6 mjeseci – prijavljeno uobičajeno boravište (za državljane drugih država članica)</a:t>
            </a:r>
          </a:p>
          <a:p>
            <a:r>
              <a:rPr lang="hr-HR" dirty="0"/>
              <a:t>dozvola za rad u Republici Hrvatskoj (za državljane trećih zemalja)</a:t>
            </a:r>
          </a:p>
          <a:p>
            <a:r>
              <a:rPr lang="hr-HR" dirty="0"/>
              <a:t>vozačka dozvola (kandidat mora biti položenu određenu kategoriju do početka obuke samostalne vožnje, a ne kod upisa !)</a:t>
            </a:r>
          </a:p>
          <a:p>
            <a:r>
              <a:rPr lang="hr-HR" dirty="0"/>
              <a:t>Po završenom osposobljavanju i nakon polaganja teorijskog i praktičnog dijela ispita kandidatima se izdaje SSO o stečenoj početnoj kvalifikaciji za prijevoz tereta i/ili putnika.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6385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88" y="731520"/>
            <a:ext cx="10009632" cy="560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10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BC25C4-A792-4273-9B42-9774381D8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3515"/>
          </a:xfrm>
        </p:spPr>
        <p:txBody>
          <a:bodyPr>
            <a:normAutofit/>
          </a:bodyPr>
          <a:lstStyle/>
          <a:p>
            <a:r>
              <a:rPr lang="hr-HR" sz="3600" dirty="0"/>
              <a:t>POČETNE KVALIFIKACIJE ZA VOZAČA</a:t>
            </a:r>
            <a:br>
              <a:rPr lang="hr-HR" sz="3600" dirty="0"/>
            </a:br>
            <a:r>
              <a:rPr lang="hr-HR" sz="3600" dirty="0"/>
              <a:t>ZA PRIJEVOZ TERETA-sati po predmetima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A413DC2-C6E0-4ED1-8F83-794FF01EE9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USAVRŠAVANJE RACIONALNE VOŽNJE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PRIMJENA 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PROPISA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ZDRAVLJE,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SIGURNOST NA CESTI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r-H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SAMOSTALNA VOŽNJA</a:t>
            </a: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r-HR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hr-HR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8B25E734-17A2-48B9-B04A-14B190452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641040"/>
              </p:ext>
            </p:extLst>
          </p:nvPr>
        </p:nvGraphicFramePr>
        <p:xfrm>
          <a:off x="1524000" y="2782957"/>
          <a:ext cx="8636004" cy="261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001">
                  <a:extLst>
                    <a:ext uri="{9D8B030D-6E8A-4147-A177-3AD203B41FA5}">
                      <a16:colId xmlns:a16="http://schemas.microsoft.com/office/drawing/2014/main" val="2882212569"/>
                    </a:ext>
                  </a:extLst>
                </a:gridCol>
                <a:gridCol w="2159001">
                  <a:extLst>
                    <a:ext uri="{9D8B030D-6E8A-4147-A177-3AD203B41FA5}">
                      <a16:colId xmlns:a16="http://schemas.microsoft.com/office/drawing/2014/main" val="1252838389"/>
                    </a:ext>
                  </a:extLst>
                </a:gridCol>
                <a:gridCol w="2374346">
                  <a:extLst>
                    <a:ext uri="{9D8B030D-6E8A-4147-A177-3AD203B41FA5}">
                      <a16:colId xmlns:a16="http://schemas.microsoft.com/office/drawing/2014/main" val="124680335"/>
                    </a:ext>
                  </a:extLst>
                </a:gridCol>
                <a:gridCol w="1943656">
                  <a:extLst>
                    <a:ext uri="{9D8B030D-6E8A-4147-A177-3AD203B41FA5}">
                      <a16:colId xmlns:a16="http://schemas.microsoft.com/office/drawing/2014/main" val="1971838383"/>
                    </a:ext>
                  </a:extLst>
                </a:gridCol>
              </a:tblGrid>
              <a:tr h="1537252">
                <a:tc>
                  <a:txBody>
                    <a:bodyPr/>
                    <a:lstStyle/>
                    <a:p>
                      <a:r>
                        <a:rPr lang="hr-HR" dirty="0"/>
                        <a:t>USAVRŠAVANJE </a:t>
                      </a:r>
                    </a:p>
                    <a:p>
                      <a:r>
                        <a:rPr lang="hr-HR" dirty="0"/>
                        <a:t>RACIONALNE </a:t>
                      </a:r>
                    </a:p>
                    <a:p>
                      <a:r>
                        <a:rPr lang="hr-HR" dirty="0"/>
                        <a:t>VOŽNJE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PRIMJENA </a:t>
                      </a:r>
                    </a:p>
                    <a:p>
                      <a:r>
                        <a:rPr lang="hr-HR" dirty="0"/>
                        <a:t>PROPISA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ZDRAVLJE</a:t>
                      </a:r>
                    </a:p>
                    <a:p>
                      <a:r>
                        <a:rPr lang="hr-HR" dirty="0"/>
                        <a:t>SIGURNOST NA CESTI</a:t>
                      </a:r>
                    </a:p>
                    <a:p>
                      <a:r>
                        <a:rPr lang="hr-HR" dirty="0"/>
                        <a:t>ZAŠTITA OKOLIŠA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SAMOSTALNA VOŽNJA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673084"/>
                  </a:ext>
                </a:extLst>
              </a:tr>
              <a:tr h="1073426"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dirty="0"/>
                        <a:t>                </a:t>
                      </a:r>
                      <a:r>
                        <a:rPr lang="hr-HR" sz="3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sz="3200" dirty="0"/>
                        <a:t>        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sz="3200" dirty="0"/>
                        <a:t>         164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dirty="0"/>
                        <a:t>              </a:t>
                      </a:r>
                      <a:r>
                        <a:rPr lang="hr-HR" sz="32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14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06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" y="829056"/>
            <a:ext cx="10716767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34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5400" b="1" dirty="0"/>
              <a:t>Preduvjeti za kvalifikaciju</a:t>
            </a:r>
            <a:br>
              <a:rPr lang="hr-HR" sz="5400" b="1" dirty="0"/>
            </a:br>
            <a:endParaRPr lang="hr-HR" sz="5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Uvjet za upis je određena životna dob potrebna za ostvarenje prava na upravljanje pojedinom kategorijom vozila, zdravstvena sposobnost za obavljanje poslova vozača.</a:t>
            </a:r>
          </a:p>
          <a:p>
            <a:r>
              <a:rPr lang="hr-HR" b="1" dirty="0"/>
              <a:t>Za teret:</a:t>
            </a:r>
            <a:br>
              <a:rPr lang="hr-HR" b="1" dirty="0"/>
            </a:br>
            <a:r>
              <a:rPr lang="hr-HR" dirty="0"/>
              <a:t>od 18. godine života: C1 i C1E</a:t>
            </a:r>
            <a:br>
              <a:rPr lang="hr-HR" dirty="0"/>
            </a:br>
            <a:r>
              <a:rPr lang="hr-HR" dirty="0"/>
              <a:t>od 21. godine života: C i CE</a:t>
            </a:r>
          </a:p>
          <a:p>
            <a:r>
              <a:rPr lang="hr-HR" b="1" dirty="0"/>
              <a:t>Za putnike:</a:t>
            </a:r>
            <a:br>
              <a:rPr lang="hr-HR" b="1" dirty="0"/>
            </a:br>
            <a:r>
              <a:rPr lang="hr-HR" dirty="0"/>
              <a:t>od 21. godine života: D1 i D1E te vozila D i DE kojima se obavlja javni linijski ili posebni linijski prijevoz putnika na relacijama do 50 km</a:t>
            </a:r>
            <a:br>
              <a:rPr lang="hr-HR" dirty="0"/>
            </a:br>
            <a:r>
              <a:rPr lang="hr-HR" dirty="0"/>
              <a:t>od 23. godine života: D i DE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7829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Potrebni dokumenti: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48384"/>
            <a:ext cx="10515600" cy="4949951"/>
          </a:xfrm>
        </p:spPr>
        <p:txBody>
          <a:bodyPr>
            <a:normAutofit/>
          </a:bodyPr>
          <a:lstStyle/>
          <a:p>
            <a:r>
              <a:rPr lang="hr-HR" dirty="0"/>
              <a:t>osobna iskaznica ili drugi odgovarajući osobni dokument (za državljane RH)</a:t>
            </a:r>
          </a:p>
          <a:p>
            <a:r>
              <a:rPr lang="hr-HR" dirty="0"/>
              <a:t>dozvola boravka u Republici Hrvatskoj u trajanju od najmanje 6 mjeseci – prijavljeno uobičajeno boravište (za državljane drugih država članica)</a:t>
            </a:r>
          </a:p>
          <a:p>
            <a:r>
              <a:rPr lang="hr-HR" dirty="0"/>
              <a:t>dozvola za rad u Republici Hrvatskoj (za državljane trećih zemalja)</a:t>
            </a:r>
          </a:p>
          <a:p>
            <a:r>
              <a:rPr lang="hr-HR" dirty="0"/>
              <a:t>vozačka dozvola (kandidat mora biti položenu određenu kategoriju do početka obuke samostalne vožnje, a ne kod upisa !)</a:t>
            </a:r>
          </a:p>
          <a:p>
            <a:r>
              <a:rPr lang="hr-HR" dirty="0"/>
              <a:t>Po završenom osposobljavanju i nakon polaganja teorijskog i praktičnog dijela ispita kandidatima se izdaje SSO o stečenoj ubrzanoj početnoj kvalifikaciji za prijevoz tereta i/ili putnika.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12490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56" y="780288"/>
            <a:ext cx="10655808" cy="575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09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751</Words>
  <Application>Microsoft Office PowerPoint</Application>
  <PresentationFormat>Široki zaslon</PresentationFormat>
  <Paragraphs>99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Arimo</vt:lpstr>
      <vt:lpstr>Calibri</vt:lpstr>
      <vt:lpstr>Calibri Light</vt:lpstr>
      <vt:lpstr>Tema sustava Office</vt:lpstr>
      <vt:lpstr>PowerPoint prezentacija</vt:lpstr>
      <vt:lpstr>Preduvjeti za početnu  kvalifikaciju </vt:lpstr>
      <vt:lpstr>Potrebni dokumenti: </vt:lpstr>
      <vt:lpstr>PowerPoint prezentacija</vt:lpstr>
      <vt:lpstr>POČETNE KVALIFIKACIJE ZA VOZAČA ZA PRIJEVOZ TERETA-sati po predmetima</vt:lpstr>
      <vt:lpstr>PowerPoint prezentacija</vt:lpstr>
      <vt:lpstr>Preduvjeti za kvalifikaciju </vt:lpstr>
      <vt:lpstr>Potrebni dokumenti: </vt:lpstr>
      <vt:lpstr>PowerPoint prezentacija</vt:lpstr>
      <vt:lpstr>UBRZANE POČETNE KVALIFIKACIJE ZA VOZAČA ZA PRIJEVOZ TERETA-sati po predmetima</vt:lpstr>
      <vt:lpstr>KOD 95 Periodička izobrazba vozača </vt:lpstr>
      <vt:lpstr>Periodičnu izobrazbu moraju proći:</vt:lpstr>
      <vt:lpstr>PowerPoint prezentacija</vt:lpstr>
      <vt:lpstr>PERIODIČKA OBUKA VOZAČA KOD 95 sati po predmetima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Raskršća za 5</dc:title>
  <dc:creator>davor.friscic.sb@hotmail.com</dc:creator>
  <cp:lastModifiedBy>Korisnik</cp:lastModifiedBy>
  <cp:revision>14</cp:revision>
  <dcterms:created xsi:type="dcterms:W3CDTF">2023-03-08T16:45:50Z</dcterms:created>
  <dcterms:modified xsi:type="dcterms:W3CDTF">2025-01-21T09:01:55Z</dcterms:modified>
</cp:coreProperties>
</file>