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82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75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7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5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92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53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97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815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20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547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25DE-69C1-476A-9C95-3FF779D3322F}" type="datetimeFigureOut">
              <a:rPr lang="hr-HR" smtClean="0"/>
              <a:t>27.3.2018.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DC3C-F512-4A90-B44F-54AED1C96CA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139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8" y="447472"/>
            <a:ext cx="11206264" cy="6089515"/>
          </a:xfrm>
          <a:prstGeom prst="rect">
            <a:avLst/>
          </a:prstGeom>
        </p:spPr>
      </p:pic>
      <p:sp>
        <p:nvSpPr>
          <p:cNvPr id="22" name="Naslov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3" name="Podnaslov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02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9499" y="457200"/>
            <a:ext cx="10097310" cy="16002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 smtClean="0">
                <a:latin typeface="Arial Black" panose="020B0A04020102020204" pitchFamily="34" charset="0"/>
              </a:rPr>
              <a:t>Uskrs(najveći blagdan kršćanstva)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3" y="2057400"/>
            <a:ext cx="3677055" cy="407102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To</a:t>
            </a:r>
            <a:r>
              <a:rPr lang="hr-HR" dirty="0" smtClean="0"/>
              <a:t> </a:t>
            </a:r>
            <a:r>
              <a:rPr lang="hr-HR" sz="2800" dirty="0"/>
              <a:t>je dan Uskrsnuća Isusa Krista. Dan na koji se slavi blagdan Uskrsnuća računa se 40 dana od Pepelnice, vrijeme koje se naziva </a:t>
            </a:r>
            <a:r>
              <a:rPr lang="hr-HR" sz="2800" dirty="0" smtClean="0"/>
              <a:t>Korizmom. Uskrs je nastao od riječi uskrsnuti. Ove godine Uskrs slavimo 01.04.2018. godine.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066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7388" y="457200"/>
            <a:ext cx="7958772" cy="16002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 smtClean="0">
                <a:latin typeface="Arial Black" panose="020B0A04020102020204" pitchFamily="34" charset="0"/>
              </a:rPr>
              <a:t>Uskrsni ponedjeljak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8480" y="2057400"/>
            <a:ext cx="3616960" cy="430276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1965960"/>
            <a:ext cx="4243705" cy="4800600"/>
          </a:xfrm>
        </p:spPr>
        <p:txBody>
          <a:bodyPr>
            <a:normAutofit/>
          </a:bodyPr>
          <a:lstStyle/>
          <a:p>
            <a:r>
              <a:rPr lang="hr-HR" b="1" dirty="0"/>
              <a:t>Uskrsni ponedjeljak</a:t>
            </a:r>
            <a:r>
              <a:rPr lang="hr-HR" dirty="0"/>
              <a:t> je kršćanska svetkovina. Slavi se dan nakon </a:t>
            </a:r>
            <a:r>
              <a:rPr lang="hr-HR" dirty="0" smtClean="0"/>
              <a:t>Uskrsa. </a:t>
            </a:r>
            <a:r>
              <a:rPr lang="hr-HR" dirty="0"/>
              <a:t>U Hrvatskoj i mnogim državama svijeta je službeni praznik.</a:t>
            </a:r>
          </a:p>
          <a:p>
            <a:r>
              <a:rPr lang="hr-HR" dirty="0"/>
              <a:t>Na ovaj dan, u crkvama se spominje put </a:t>
            </a:r>
            <a:r>
              <a:rPr lang="hr-HR" dirty="0" smtClean="0"/>
              <a:t>uskrsnulog  Isusa</a:t>
            </a:r>
            <a:r>
              <a:rPr lang="hr-HR" dirty="0"/>
              <a:t> u </a:t>
            </a:r>
            <a:r>
              <a:rPr lang="hr-HR" dirty="0" err="1" smtClean="0"/>
              <a:t>Emaus</a:t>
            </a:r>
            <a:r>
              <a:rPr lang="hr-HR" dirty="0"/>
              <a:t> </a:t>
            </a:r>
            <a:r>
              <a:rPr lang="hr-HR" dirty="0" smtClean="0"/>
              <a:t>s </a:t>
            </a:r>
            <a:r>
              <a:rPr lang="hr-HR" dirty="0"/>
              <a:t>dvojicom učenika, koji su ga tek naknadno prepoznali, kada je lomio kruh. Nekada su uskrsne proslave trajale tjedan dana, ali se u 19. stoljeću skratilo na jedan dan poslije Uskrsa. Uskrsni ponedjeljak je službeni praznik u gotovo svim europskim državama, u Australiji, Novom Zelandu, Kanadi, Argentini, Čileu i u nekim državama Afrike i Srednje Amerike. U Poljskoj, Češkoj i Slovačkoj postoji običaj, da mladići ujutro probude djevojke, prskajući ih svetom vodom, posvećenom na Uskrs.</a:t>
            </a:r>
          </a:p>
        </p:txBody>
      </p:sp>
    </p:spTree>
    <p:extLst>
      <p:ext uri="{BB962C8B-B14F-4D97-AF65-F5344CB8AC3E}">
        <p14:creationId xmlns:p14="http://schemas.microsoft.com/office/powerpoint/2010/main" val="1451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60638" cy="160020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 smtClean="0">
                <a:latin typeface="Arial Black" panose="020B0A04020102020204" pitchFamily="34" charset="0"/>
              </a:rPr>
              <a:t>Pučki običaji i hrvatska tradicija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873" b="5873"/>
          <a:stretch>
            <a:fillRect/>
          </a:stretch>
        </p:blipFill>
        <p:spPr>
          <a:xfrm>
            <a:off x="5330757" y="2057400"/>
            <a:ext cx="5888038" cy="3876472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7958" y="1802943"/>
            <a:ext cx="4490969" cy="4648167"/>
          </a:xfrm>
        </p:spPr>
        <p:txBody>
          <a:bodyPr>
            <a:normAutofit/>
          </a:bodyPr>
          <a:lstStyle/>
          <a:p>
            <a:r>
              <a:rPr lang="hr-HR" sz="2400" dirty="0"/>
              <a:t>Uz slavlje Uskrsa najčešće se vežu brojni simboli i običaji koji variraju od zemlje do zemlje. No većini je zajedničko ukrašavanje pisanica. Česti simboli jesu </a:t>
            </a:r>
            <a:r>
              <a:rPr lang="hr-HR" sz="2400" dirty="0" smtClean="0"/>
              <a:t>zečevi  i</a:t>
            </a:r>
            <a:r>
              <a:rPr lang="hr-HR" sz="2400" dirty="0"/>
              <a:t> pilići, a također i brojne slastice</a:t>
            </a:r>
            <a:r>
              <a:rPr lang="hr-HR" sz="2400" dirty="0" smtClean="0"/>
              <a:t>.</a:t>
            </a:r>
            <a:r>
              <a:rPr lang="hr-HR" sz="2400" dirty="0"/>
              <a:t> U H</a:t>
            </a:r>
            <a:r>
              <a:rPr lang="hr-HR" sz="2400" dirty="0" smtClean="0"/>
              <a:t>rvatskoj je </a:t>
            </a:r>
            <a:r>
              <a:rPr lang="hr-HR" sz="2400" dirty="0"/>
              <a:t>uskrsnoj tradiciji bojanje jaja, takozvanih pisanica (od </a:t>
            </a:r>
            <a:r>
              <a:rPr lang="hr-HR" sz="2400" dirty="0" err="1"/>
              <a:t>ie</a:t>
            </a:r>
            <a:r>
              <a:rPr lang="hr-HR" sz="2400" dirty="0"/>
              <a:t>. korijena </a:t>
            </a:r>
            <a:r>
              <a:rPr lang="hr-HR" sz="2400" i="1" dirty="0"/>
              <a:t>*</a:t>
            </a:r>
            <a:r>
              <a:rPr lang="hr-HR" sz="2400" i="1" dirty="0" err="1"/>
              <a:t>pis</a:t>
            </a:r>
            <a:r>
              <a:rPr lang="hr-HR" sz="2400" i="1" dirty="0"/>
              <a:t>-</a:t>
            </a:r>
            <a:r>
              <a:rPr lang="hr-HR" sz="2400" dirty="0"/>
              <a:t> = crtati, šarati; pisanice = šarenice).</a:t>
            </a:r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8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111548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 Black" panose="020B0A04020102020204" pitchFamily="34" charset="0"/>
              </a:rPr>
              <a:t>Kako druge  države obilježavaju Uskrs?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7" y="2093119"/>
            <a:ext cx="5157787" cy="2114499"/>
          </a:xfrm>
        </p:spPr>
        <p:txBody>
          <a:bodyPr>
            <a:normAutofit fontScale="85000" lnSpcReduction="20000"/>
          </a:bodyPr>
          <a:lstStyle/>
          <a:p>
            <a:r>
              <a:rPr lang="hr-HR" b="0" dirty="0"/>
              <a:t>U Sjevernoj </a:t>
            </a:r>
            <a:r>
              <a:rPr lang="hr-HR" b="0" dirty="0" smtClean="0"/>
              <a:t>Americi</a:t>
            </a:r>
            <a:r>
              <a:rPr lang="hr-HR" b="0" dirty="0"/>
              <a:t> </a:t>
            </a:r>
            <a:r>
              <a:rPr lang="hr-HR" b="0" dirty="0" smtClean="0"/>
              <a:t> Uskrs </a:t>
            </a:r>
            <a:r>
              <a:rPr lang="hr-HR" b="0" dirty="0"/>
              <a:t>je dijelom sekulariziran, odvojen od sakralnog. Najpoznatiji je običaj lova na pisanice - roditelji ili rodbina skriju pisanice u kući ili dvorištu/vrtu, a potom ih djeca traže. Naime, djeca vjeruju da ih je preko noći skrio uskrsni </a:t>
            </a:r>
            <a:r>
              <a:rPr lang="hr-HR" b="0" dirty="0" smtClean="0"/>
              <a:t>zec zajedno </a:t>
            </a:r>
            <a:r>
              <a:rPr lang="hr-HR" b="0" dirty="0"/>
              <a:t>s drugim slasticama ili darovima u uskrsnoj košari. Brojne obitelji odlaze na nedjeljnu uskrsnu misu ujutro, a održavaju se i uskrsne parade.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60" y="4207618"/>
            <a:ext cx="4719639" cy="2274462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2048301"/>
            <a:ext cx="5183188" cy="2159317"/>
          </a:xfrm>
        </p:spPr>
        <p:txBody>
          <a:bodyPr>
            <a:normAutofit fontScale="92500" lnSpcReduction="20000"/>
          </a:bodyPr>
          <a:lstStyle/>
          <a:p>
            <a:r>
              <a:rPr lang="hr-HR" b="0" dirty="0"/>
              <a:t>U istočnom dijelu </a:t>
            </a:r>
            <a:r>
              <a:rPr lang="hr-HR" b="0" dirty="0" smtClean="0"/>
              <a:t>Nizozemske  pale </a:t>
            </a:r>
            <a:r>
              <a:rPr lang="hr-HR" b="0" dirty="0"/>
              <a:t>se uskrsne vatre u sumrak. U okolici </a:t>
            </a:r>
            <a:r>
              <a:rPr lang="hr-HR" b="0" dirty="0" err="1"/>
              <a:t>Magdenburga</a:t>
            </a:r>
            <a:r>
              <a:rPr lang="hr-HR" b="0" dirty="0"/>
              <a:t> dječacima se simbolički "isprašio tur" da bi se iz njih istjeralo loše ponašanje. Taj je običaj bio čest i u </a:t>
            </a:r>
            <a:r>
              <a:rPr lang="hr-HR" b="0" dirty="0" smtClean="0"/>
              <a:t>Škotskoj gdje </a:t>
            </a:r>
            <a:r>
              <a:rPr lang="hr-HR" b="0" dirty="0"/>
              <a:t>postoji izreka "istučen kao na Uskrs" koja znači da je za neki prijestup dobivena preblaga kazna.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5428033"/>
            <a:ext cx="5183188" cy="76163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75" y="3863711"/>
            <a:ext cx="4208145" cy="26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8028" y="228600"/>
            <a:ext cx="7288212" cy="131572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 smtClean="0">
                <a:latin typeface="Arial Black" panose="020B0A04020102020204" pitchFamily="34" charset="0"/>
              </a:rPr>
              <a:t>Pisanice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345748" y="1828800"/>
            <a:ext cx="6172200" cy="487362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4988" y="1828800"/>
            <a:ext cx="3932237" cy="4572000"/>
          </a:xfrm>
        </p:spPr>
        <p:txBody>
          <a:bodyPr>
            <a:normAutofit/>
          </a:bodyPr>
          <a:lstStyle/>
          <a:p>
            <a:r>
              <a:rPr lang="hr-HR" dirty="0" smtClean="0"/>
              <a:t>Pisanice </a:t>
            </a:r>
            <a:r>
              <a:rPr lang="hr-HR" dirty="0"/>
              <a:t>su se prije bojale na prirodne načine, a ta je tradicija i danas živa. Najčešće je bojanje jaja pomoću ljuske crvenog luka, a rjeđe od cikle, korijena </a:t>
            </a:r>
            <a:r>
              <a:rPr lang="hr-HR" dirty="0" err="1"/>
              <a:t>broča</a:t>
            </a:r>
            <a:r>
              <a:rPr lang="hr-HR" dirty="0"/>
              <a:t> ili </a:t>
            </a:r>
            <a:r>
              <a:rPr lang="hr-HR" dirty="0" smtClean="0"/>
              <a:t>crvenog </a:t>
            </a:r>
            <a:r>
              <a:rPr lang="hr-HR" dirty="0"/>
              <a:t>radiča da bi se dobila crvena boja. Pisanice su znale dobiti i crnu boju bojanjem čađom ili bobicama bazge ili </a:t>
            </a:r>
            <a:r>
              <a:rPr lang="hr-HR" dirty="0" smtClean="0"/>
              <a:t>duda, </a:t>
            </a:r>
            <a:r>
              <a:rPr lang="hr-HR" dirty="0"/>
              <a:t>a često je bilo i bojanje hrastovom korom da bi se dobila smeđa boja. Uz crvenu, crnu i smeđu, zelena se boja dobivala od raznog bilja, najčešće od špinata, koprive ili </a:t>
            </a:r>
            <a:r>
              <a:rPr lang="hr-HR" dirty="0" smtClean="0"/>
              <a:t>poriluka. </a:t>
            </a:r>
            <a:r>
              <a:rPr lang="hr-HR" dirty="0"/>
              <a:t>Pritom se osim potpunog bojanja moglo jaje </a:t>
            </a:r>
            <a:r>
              <a:rPr lang="hr-HR" dirty="0" err="1"/>
              <a:t>prešarati</a:t>
            </a:r>
            <a:r>
              <a:rPr lang="hr-HR" dirty="0"/>
              <a:t> voskom, a tek onda obojiti. Nakon kuhanja i bojanja skida se sloj voska ispod kojeg jaje ostaje prirodne boje. Često se jaje umatalo u tkaninu unutar koje se postavila kakva travka ili listić, često djetelina, tako da bi jaje istim postupkom dobilo zanimljiv ukras.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4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625012" cy="118872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 smtClean="0">
                <a:latin typeface="Arial Black" panose="020B0A04020102020204" pitchFamily="34" charset="0"/>
              </a:rPr>
              <a:t>Crkveni običaji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0" y="1645920"/>
            <a:ext cx="3027680" cy="462153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zapadnom kršćanstvu priprema za Uskrs jest </a:t>
            </a:r>
            <a:r>
              <a:rPr lang="hr-HR" sz="2000" dirty="0" err="1"/>
              <a:t>korizma</a:t>
            </a:r>
            <a:r>
              <a:rPr lang="hr-HR" sz="2000" dirty="0"/>
              <a:t>. Nakon završetka </a:t>
            </a:r>
            <a:r>
              <a:rPr lang="hr-HR" sz="2000" dirty="0" err="1"/>
              <a:t>korizme</a:t>
            </a:r>
            <a:r>
              <a:rPr lang="hr-HR" sz="2000" dirty="0"/>
              <a:t> dolazi Cvjetnica, Veliki tjedan koji uključuje Vazmeno </a:t>
            </a:r>
            <a:r>
              <a:rPr lang="hr-HR" sz="2000" dirty="0" err="1"/>
              <a:t>trodnevlje</a:t>
            </a:r>
            <a:r>
              <a:rPr lang="hr-HR" sz="2000" dirty="0"/>
              <a:t> - Veliki petak, Veliku subotu i Uskrs. Nakon Uskrsa slijedi Uskrsni ponedjeljak. Tradicionalna priprema započinje Velikom subotom kad se odlazi na bdijenje. Na misi se pali uskrsna vatra na žutoj ili bijeloj uskrsnoj </a:t>
            </a:r>
            <a:r>
              <a:rPr lang="hr-HR" sz="2000" dirty="0" smtClean="0"/>
              <a:t>svijeći.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43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20" y="0"/>
            <a:ext cx="11074400" cy="663448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28320" y="5862062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Black" panose="020B0A04020102020204" pitchFamily="34" charset="0"/>
              </a:rPr>
              <a:t>Izradila: Petra </a:t>
            </a:r>
            <a:r>
              <a:rPr lang="hr-HR" sz="3200" dirty="0" err="1" smtClean="0">
                <a:latin typeface="Arial Black" panose="020B0A04020102020204" pitchFamily="34" charset="0"/>
              </a:rPr>
              <a:t>Šakota</a:t>
            </a:r>
            <a:r>
              <a:rPr lang="hr-HR" sz="3200" dirty="0" smtClean="0">
                <a:latin typeface="Arial Black" panose="020B0A04020102020204" pitchFamily="34" charset="0"/>
              </a:rPr>
              <a:t> 1.e</a:t>
            </a:r>
            <a:endParaRPr lang="hr-H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91</Words>
  <Application>Microsoft Office PowerPoint</Application>
  <PresentationFormat>Široki zaslon</PresentationFormat>
  <Paragraphs>15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sustava Office</vt:lpstr>
      <vt:lpstr>PowerPoint prezentacija</vt:lpstr>
      <vt:lpstr>Uskrs(najveći blagdan kršćanstva)</vt:lpstr>
      <vt:lpstr>Uskrsni ponedjeljak</vt:lpstr>
      <vt:lpstr>Pučki običaji i hrvatska tradicija</vt:lpstr>
      <vt:lpstr>Kako druge  države obilježavaju Uskrs?</vt:lpstr>
      <vt:lpstr>Pisanice</vt:lpstr>
      <vt:lpstr>Crkveni običaji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Windows korisnik</dc:creator>
  <cp:lastModifiedBy>Windows korisnik</cp:lastModifiedBy>
  <cp:revision>10</cp:revision>
  <dcterms:created xsi:type="dcterms:W3CDTF">2018-03-26T14:55:04Z</dcterms:created>
  <dcterms:modified xsi:type="dcterms:W3CDTF">2018-03-27T16:45:38Z</dcterms:modified>
</cp:coreProperties>
</file>