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3991214" cy="2038344"/>
          </a:xfrm>
        </p:spPr>
        <p:txBody>
          <a:bodyPr/>
          <a:lstStyle/>
          <a:p>
            <a:r>
              <a:rPr lang="hr-HR" sz="6000" i="1" u="sng" dirty="0" smtClean="0">
                <a:solidFill>
                  <a:srgbClr val="FFFF00"/>
                </a:solidFill>
              </a:rPr>
              <a:t>Svi Sveti i dušni dan </a:t>
            </a:r>
            <a:endParaRPr lang="hr-HR" sz="6000" i="1" u="sng" dirty="0">
              <a:solidFill>
                <a:srgbClr val="FFFF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481748">
            <a:off x="4407811" y="3301371"/>
            <a:ext cx="3498215" cy="3009046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1571612"/>
          </a:xfrm>
        </p:spPr>
        <p:txBody>
          <a:bodyPr>
            <a:normAutofit/>
          </a:bodyPr>
          <a:lstStyle/>
          <a:p>
            <a:pPr algn="ctr"/>
            <a:r>
              <a:rPr lang="hr-HR" sz="6600" i="1" dirty="0" smtClean="0">
                <a:solidFill>
                  <a:schemeClr val="tx2">
                    <a:lumMod val="75000"/>
                  </a:schemeClr>
                </a:solidFill>
              </a:rPr>
              <a:t>Svi sveti </a:t>
            </a:r>
            <a:endParaRPr lang="hr-HR" sz="6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28596" y="1785926"/>
            <a:ext cx="3786214" cy="4643470"/>
          </a:xfrm>
        </p:spPr>
        <p:txBody>
          <a:bodyPr>
            <a:normAutofit lnSpcReduction="10000"/>
          </a:bodyPr>
          <a:lstStyle/>
          <a:p>
            <a:r>
              <a:rPr lang="hr-HR" sz="2000" i="1" dirty="0" smtClean="0">
                <a:latin typeface="Arial Black" pitchFamily="34" charset="0"/>
                <a:cs typeface="Aharoni" pitchFamily="2" charset="-79"/>
              </a:rPr>
              <a:t>Prvoga dana u studenome obilježavamo blagdan Svih svetih, a dan nakon toga još jedan važan dan – Dušni dan koji mnogi greškom nazivaju Dan mrtvih.</a:t>
            </a:r>
          </a:p>
          <a:p>
            <a:r>
              <a:rPr lang="hr-HR" sz="2000" b="1" i="1" dirty="0" smtClean="0">
                <a:latin typeface="Arial Black" pitchFamily="34" charset="0"/>
              </a:rPr>
              <a:t>Ne znamo  sve koji su umrli na glasu svetosti, Crkva je odredila ovaj dan kada se zajednički moli za sve svete i blažene, poznate i nepoznate.</a:t>
            </a:r>
            <a:endParaRPr lang="hr-HR" sz="2000" b="1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428604"/>
            <a:ext cx="3429000" cy="928694"/>
          </a:xfrm>
        </p:spPr>
        <p:txBody>
          <a:bodyPr>
            <a:normAutofit/>
          </a:bodyPr>
          <a:lstStyle/>
          <a:p>
            <a:r>
              <a:rPr lang="hr-HR" sz="4800" dirty="0" smtClean="0"/>
              <a:t>Dušni dan </a:t>
            </a:r>
            <a:endParaRPr lang="hr-HR" sz="48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5389098" y="1500174"/>
            <a:ext cx="3429000" cy="49292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hr-HR" sz="2200" b="1" dirty="0" smtClean="0">
                <a:latin typeface="Arial Black" pitchFamily="34" charset="0"/>
              </a:rPr>
              <a:t> Katolički je blagdan. Obilježava dan nakon Svih svetih , 2. studenoga. Obilježava se i u Engleskoj Crkvi, kao i u mnogim evangeličkim crkvama.</a:t>
            </a:r>
          </a:p>
          <a:p>
            <a:pPr>
              <a:buFont typeface="Wingdings" pitchFamily="2" charset="2"/>
              <a:buChar char="v"/>
            </a:pPr>
            <a:r>
              <a:rPr lang="hr-HR" sz="2200" b="1" dirty="0" smtClean="0">
                <a:latin typeface="Arial Black" pitchFamily="34" charset="0"/>
              </a:rPr>
              <a:t>Uz ovaj blagdan, kao i za blagdan Svih svetih, običaj je obilazak groblja i paljenje svijeća za pokojne.</a:t>
            </a:r>
          </a:p>
          <a:p>
            <a:endParaRPr lang="hr-HR" sz="2000" dirty="0" smtClean="0"/>
          </a:p>
          <a:p>
            <a:pPr>
              <a:buFont typeface="Wingdings" pitchFamily="2" charset="2"/>
              <a:buChar char="v"/>
            </a:pPr>
            <a:endParaRPr lang="hr-HR" sz="2000" dirty="0"/>
          </a:p>
        </p:txBody>
      </p:sp>
      <p:pic>
        <p:nvPicPr>
          <p:cNvPr id="5" name="Rezervirano mjesto slike 4" descr="dusni-da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" b="19"/>
          <a:stretch>
            <a:fillRect/>
          </a:stretch>
        </p:blipFill>
        <p:spPr>
          <a:xfrm rot="21056198">
            <a:off x="663682" y="1041002"/>
            <a:ext cx="4206240" cy="42062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IMG_57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23834">
            <a:off x="545447" y="3388216"/>
            <a:ext cx="6860055" cy="2807933"/>
          </a:xfrm>
          <a:prstGeom prst="rect">
            <a:avLst/>
          </a:prstGeom>
        </p:spPr>
      </p:pic>
      <p:pic>
        <p:nvPicPr>
          <p:cNvPr id="3" name="Slika 2" descr="503b41ffe5737eb8f49b6f8c3daf7738_head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2463">
            <a:off x="3769364" y="498062"/>
            <a:ext cx="4194128" cy="2097064"/>
          </a:xfrm>
          <a:prstGeom prst="rect">
            <a:avLst/>
          </a:prstGeom>
        </p:spPr>
      </p:pic>
      <p:pic>
        <p:nvPicPr>
          <p:cNvPr id="2" name="Slika 1" descr="5510916760.131917470877.blagdan svih svetih sli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99982">
            <a:off x="175535" y="1201032"/>
            <a:ext cx="4946849" cy="27826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" y="0"/>
            <a:ext cx="820428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4643470" cy="2428892"/>
          </a:xfrm>
        </p:spPr>
        <p:txBody>
          <a:bodyPr/>
          <a:lstStyle/>
          <a:p>
            <a:pPr algn="ctr"/>
            <a:r>
              <a:rPr lang="hr-HR" sz="10600" dirty="0" smtClean="0">
                <a:solidFill>
                  <a:schemeClr val="bg1"/>
                </a:solidFill>
              </a:rPr>
              <a:t>KRAJ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85776" cy="4571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14348" y="5929330"/>
            <a:ext cx="3686172" cy="9286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i="1" u="sng" dirty="0" err="1" smtClean="0">
                <a:solidFill>
                  <a:schemeClr val="bg1"/>
                </a:solidFill>
                <a:latin typeface="Arial Black" pitchFamily="34" charset="0"/>
              </a:rPr>
              <a:t>By</a:t>
            </a:r>
            <a:r>
              <a:rPr lang="hr-HR" b="1" i="1" u="sng" dirty="0" smtClean="0">
                <a:solidFill>
                  <a:schemeClr val="bg1"/>
                </a:solidFill>
                <a:latin typeface="Arial Black" pitchFamily="34" charset="0"/>
              </a:rPr>
              <a:t>: Josipa Zdunić , 1.E</a:t>
            </a:r>
            <a:endParaRPr lang="hr-HR" b="1" i="1" u="sng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</TotalTime>
  <Words>80</Words>
  <Application>Microsoft Office PowerPoint</Application>
  <PresentationFormat>Prikaz na zaslonu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Bogatstvo</vt:lpstr>
      <vt:lpstr>Svi Sveti i dušni dan </vt:lpstr>
      <vt:lpstr>Svi sveti </vt:lpstr>
      <vt:lpstr>Dušni dan </vt:lpstr>
      <vt:lpstr>Slajd 4</vt:lpstr>
      <vt:lpstr>KRAJ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 Sveti i dušni dan</dc:title>
  <dc:creator>Korisnik</dc:creator>
  <cp:lastModifiedBy>Stanica 02</cp:lastModifiedBy>
  <cp:revision>7</cp:revision>
  <dcterms:created xsi:type="dcterms:W3CDTF">2017-10-27T19:21:00Z</dcterms:created>
  <dcterms:modified xsi:type="dcterms:W3CDTF">2017-10-31T13:50:09Z</dcterms:modified>
</cp:coreProperties>
</file>