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esla.carnet.hr/mod/quiz/view.php?id=667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tesla.carnet.hr/mod/quiz/view.php?id=66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esla.carnet.hr/mod/quiz/view.php?id=667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esla.carnet.hr/mod/quiz/view.php?id=667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93217" y="0"/>
            <a:ext cx="6634957" cy="3124200"/>
          </a:xfrm>
        </p:spPr>
        <p:txBody>
          <a:bodyPr/>
          <a:lstStyle/>
          <a:p>
            <a:r>
              <a:rPr lang="hr-HR" sz="800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PROLJEĆE</a:t>
            </a:r>
            <a:endParaRPr lang="sr-Latn-RS" sz="8000">
              <a:solidFill>
                <a:srgbClr val="0070C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97705" y="3420067"/>
            <a:ext cx="8825658" cy="861420"/>
          </a:xfrm>
        </p:spPr>
        <p:txBody>
          <a:bodyPr>
            <a:normAutofit/>
          </a:bodyPr>
          <a:lstStyle/>
          <a:p>
            <a:r>
              <a:rPr lang="hr-HR" sz="3200"/>
              <a:t>Proljeće počinje 21.3.</a:t>
            </a:r>
            <a:endParaRPr lang="sr-Latn-RS" sz="3200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244" y="3267604"/>
            <a:ext cx="4112506" cy="30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sz="4000">
              <a:solidFill>
                <a:schemeClr val="tx1"/>
              </a:solidFill>
            </a:endParaRPr>
          </a:p>
        </p:txBody>
      </p:sp>
      <p:pic>
        <p:nvPicPr>
          <p:cNvPr id="4" name="Slik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320" y="452718"/>
            <a:ext cx="8848303" cy="60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071" y="185736"/>
            <a:ext cx="8386763" cy="62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5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57" y="0"/>
            <a:ext cx="5562647" cy="398831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6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860" y="1049848"/>
            <a:ext cx="4293630" cy="2938465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70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4" y="0"/>
            <a:ext cx="7235077" cy="4155281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20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0000" y="4977092"/>
            <a:ext cx="4300115" cy="1880907"/>
          </a:xfrm>
        </p:spPr>
        <p:txBody>
          <a:bodyPr/>
          <a:lstStyle/>
          <a:p>
            <a:r>
              <a:rPr lang="hr-HR" sz="4000">
                <a:solidFill>
                  <a:schemeClr val="tx1"/>
                </a:solidFill>
              </a:rPr>
              <a:t>Tulipan </a:t>
            </a:r>
            <a:endParaRPr lang="sr-Latn-RS" sz="4000">
              <a:solidFill>
                <a:schemeClr val="tx1"/>
              </a:solidFill>
            </a:endParaRPr>
          </a:p>
        </p:txBody>
      </p:sp>
      <p:pic>
        <p:nvPicPr>
          <p:cNvPr id="4" name="Slik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918" y="0"/>
            <a:ext cx="5900737" cy="442555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96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29830" y="4310343"/>
            <a:ext cx="6676232" cy="1916626"/>
          </a:xfrm>
        </p:spPr>
        <p:txBody>
          <a:bodyPr/>
          <a:lstStyle/>
          <a:p>
            <a:r>
              <a:rPr lang="hr-HR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Narcis,visibaba </a:t>
            </a:r>
            <a:endParaRPr lang="sr-Latn-R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099" y="0"/>
            <a:ext cx="7693817" cy="4156423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3347694"/>
      </p:ext>
    </p:extLst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275344" cy="6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4312" y="452718"/>
            <a:ext cx="9648032" cy="5321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>
                <a:solidFill>
                  <a:srgbClr val="FF0000"/>
                </a:solidFill>
              </a:rPr>
              <a:t>Hvala na pažnji…</a:t>
            </a:r>
          </a:p>
          <a:p>
            <a:pPr marL="0" indent="0">
              <a:buNone/>
            </a:pPr>
            <a:r>
              <a:rPr lang="hr-HR" sz="4000">
                <a:solidFill>
                  <a:srgbClr val="FF0000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hr-HR" sz="4000">
                <a:solidFill>
                  <a:srgbClr val="FF0000"/>
                </a:solidFill>
              </a:rPr>
              <a:t>                        Marina Zelenko</a:t>
            </a:r>
            <a:endParaRPr lang="sr-Latn-RS" sz="4000">
              <a:solidFill>
                <a:srgbClr val="FF0000"/>
              </a:solidFill>
            </a:endParaRP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31433" y="2700867"/>
            <a:ext cx="2819401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4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881064"/>
            <a:ext cx="9850437" cy="5476874"/>
          </a:xfrm>
        </p:spPr>
        <p:txBody>
          <a:bodyPr/>
          <a:lstStyle/>
          <a:p>
            <a:r>
              <a:rPr lang="hr-HR" sz="4000" b="1" i="0">
                <a:effectLst/>
                <a:latin typeface="Arial" panose="020B0604020202020204" pitchFamily="34" charset="0"/>
              </a:rPr>
              <a:t>VRIJEME</a:t>
            </a:r>
            <a:r>
              <a:rPr lang="hr-HR" sz="18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hr-HR" sz="18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hr-HR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hr-HR" sz="4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Početkom proljeća</a:t>
            </a:r>
            <a:r>
              <a:rPr lang="hr-HR" sz="4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dan i noć jednako dugi.</a:t>
            </a:r>
          </a:p>
          <a:p>
            <a:r>
              <a:rPr lang="hr-HR" sz="4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Krajem proljeća</a:t>
            </a:r>
            <a:r>
              <a:rPr lang="hr-HR" sz="4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dan sve duži, noći sve kraće</a:t>
            </a:r>
            <a:r>
              <a:rPr lang="hr-HR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hr-HR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89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8437" y="231262"/>
            <a:ext cx="8946541" cy="4195481"/>
          </a:xfrm>
        </p:spPr>
        <p:txBody>
          <a:bodyPr/>
          <a:lstStyle/>
          <a:p>
            <a:r>
              <a:rPr lang="hr-HR" sz="4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Magle, snijega i susnježice sve manje. Kiša.</a:t>
            </a:r>
          </a:p>
          <a:p>
            <a:r>
              <a:rPr lang="hr-HR" sz="4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Sunce jače grije. Sve je toplije. Nosimo laganiju odjeću.</a:t>
            </a:r>
          </a:p>
          <a:p>
            <a:endParaRPr lang="sr-Latn-RS"/>
          </a:p>
        </p:txBody>
      </p:sp>
      <p:sp>
        <p:nvSpPr>
          <p:cNvPr id="4" name="Sunce 3"/>
          <p:cNvSpPr/>
          <p:nvPr/>
        </p:nvSpPr>
        <p:spPr>
          <a:xfrm>
            <a:off x="7146131" y="2772964"/>
            <a:ext cx="3521870" cy="3307557"/>
          </a:xfrm>
          <a:prstGeom prst="sun">
            <a:avLst>
              <a:gd name="adj" fmla="val 330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2596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293" y="136012"/>
            <a:ext cx="8946541" cy="6912488"/>
          </a:xfrm>
        </p:spPr>
        <p:txBody>
          <a:bodyPr>
            <a:noAutofit/>
          </a:bodyPr>
          <a:lstStyle/>
          <a:p>
            <a:r>
              <a:rPr lang="hr-HR" sz="4000" b="1" i="0">
                <a:effectLst/>
                <a:latin typeface="Arial" panose="020B0604020202020204" pitchFamily="34" charset="0"/>
              </a:rPr>
              <a:t>BILJKE I ŽIVOTINJE U </a:t>
            </a:r>
            <a:r>
              <a:rPr lang="hr-HR" sz="4000" b="1" i="0" u="sng">
                <a:effectLst/>
                <a:latin typeface="Arial" panose="020B0604020202020204" pitchFamily="34" charset="0"/>
                <a:hlinkClick r:id="rId2" tooltip="Proljeće"/>
              </a:rPr>
              <a:t>PROLJEĆE</a:t>
            </a:r>
            <a:endParaRPr lang="hr-HR" sz="4000" b="0" i="0">
              <a:effectLst/>
              <a:latin typeface="Arial" panose="020B0604020202020204" pitchFamily="34" charset="0"/>
            </a:endParaRPr>
          </a:p>
          <a:p>
            <a:r>
              <a:rPr lang="hr-HR" sz="4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Biljke</a:t>
            </a:r>
            <a:endParaRPr lang="hr-HR" sz="4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hr-HR" sz="4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Rastu mlade biljke. Iz pupova na drveću i grmlju nastaju listovi i cvjetovi</a:t>
            </a:r>
            <a:r>
              <a:rPr lang="hr-HR" sz="4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hr-HR" sz="40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hr-HR" sz="4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Vjesnici proljeća: visibaba, jaglac, šafran. Oni najavljuju buđenje prirode. Zbog nepažnje ljudi u prirodi ih je sve manje. Zato se ne smiju brati.</a:t>
            </a:r>
          </a:p>
        </p:txBody>
      </p:sp>
    </p:spTree>
    <p:extLst>
      <p:ext uri="{BB962C8B-B14F-4D97-AF65-F5344CB8AC3E}">
        <p14:creationId xmlns:p14="http://schemas.microsoft.com/office/powerpoint/2010/main" val="310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11205" y="2060062"/>
            <a:ext cx="4333083" cy="2083314"/>
          </a:xfrm>
        </p:spPr>
        <p:txBody>
          <a:bodyPr/>
          <a:lstStyle/>
          <a:p>
            <a:r>
              <a:rPr lang="hr-HR" sz="4000">
                <a:solidFill>
                  <a:schemeClr val="bg1"/>
                </a:solidFill>
              </a:rPr>
              <a:t>Tratinčiće</a:t>
            </a:r>
            <a:endParaRPr lang="sr-Latn-RS" sz="4000">
              <a:solidFill>
                <a:schemeClr val="bg1"/>
              </a:solidFill>
            </a:endParaRPr>
          </a:p>
        </p:txBody>
      </p:sp>
      <p:pic>
        <p:nvPicPr>
          <p:cNvPr id="4" name="Slik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1125"/>
            <a:ext cx="6884194" cy="51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158750" y="76481"/>
            <a:ext cx="8946541" cy="4195481"/>
          </a:xfrm>
        </p:spPr>
        <p:txBody>
          <a:bodyPr/>
          <a:lstStyle/>
          <a:p>
            <a:r>
              <a:rPr lang="hr-HR" sz="4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Životinje u </a:t>
            </a:r>
            <a:r>
              <a:rPr lang="hr-HR" sz="4000" b="1" i="0" u="none" strike="noStrike">
                <a:solidFill>
                  <a:srgbClr val="793E6C"/>
                </a:solidFill>
                <a:effectLst/>
                <a:latin typeface="Arial" panose="020B0604020202020204" pitchFamily="34" charset="0"/>
                <a:hlinkClick r:id="rId2" tooltip="Proljeće"/>
              </a:rPr>
              <a:t>proljeće</a:t>
            </a:r>
            <a:r>
              <a:rPr lang="hr-HR" sz="4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ptice selice dolaze, javljaju se kukci, životinje dobivaju mlade.</a:t>
            </a:r>
          </a:p>
          <a:p>
            <a:r>
              <a:rPr lang="hr-HR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hr-HR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sr-Latn-RS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35" y="2609849"/>
            <a:ext cx="2247900" cy="2038350"/>
          </a:xfrm>
          <a:prstGeom prst="rect">
            <a:avLst/>
          </a:prstGeom>
        </p:spPr>
      </p:pic>
      <p:pic>
        <p:nvPicPr>
          <p:cNvPr id="6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142" y="2652712"/>
            <a:ext cx="2619375" cy="1995487"/>
          </a:xfrm>
          <a:prstGeom prst="rect">
            <a:avLst/>
          </a:prstGeom>
        </p:spPr>
      </p:pic>
      <p:pic>
        <p:nvPicPr>
          <p:cNvPr id="8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069" y="2697955"/>
            <a:ext cx="2619375" cy="19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7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1892" y="933731"/>
            <a:ext cx="10440567" cy="6102863"/>
          </a:xfrm>
        </p:spPr>
        <p:txBody>
          <a:bodyPr>
            <a:normAutofit fontScale="92500"/>
          </a:bodyPr>
          <a:lstStyle/>
          <a:p>
            <a:r>
              <a:rPr lang="hr-HR" sz="4000" b="1" i="0">
                <a:effectLst/>
                <a:latin typeface="Arial" panose="020B0604020202020204" pitchFamily="34" charset="0"/>
              </a:rPr>
              <a:t>RAD LJUDI U </a:t>
            </a:r>
            <a:r>
              <a:rPr lang="hr-HR" sz="4000" b="1" i="0" u="none" strike="noStrike">
                <a:solidFill>
                  <a:srgbClr val="793E6C"/>
                </a:solidFill>
                <a:effectLst/>
                <a:latin typeface="Arial" panose="020B0604020202020204" pitchFamily="34" charset="0"/>
                <a:hlinkClick r:id="rId2" tooltip="Proljeće"/>
              </a:rPr>
              <a:t>PROLJEĆE</a:t>
            </a:r>
            <a:r>
              <a:rPr lang="hr-HR" sz="4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hr-HR" sz="4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r-HR" sz="4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Ljudi u </a:t>
            </a:r>
            <a:r>
              <a:rPr lang="hr-HR" sz="4000" b="0" i="0" u="none" strike="noStrike">
                <a:solidFill>
                  <a:srgbClr val="793E6C"/>
                </a:solidFill>
                <a:effectLst/>
                <a:latin typeface="Arial" panose="020B0604020202020204" pitchFamily="34" charset="0"/>
                <a:hlinkClick r:id="rId2" tooltip="Proljeće"/>
              </a:rPr>
              <a:t>proljeće</a:t>
            </a:r>
            <a:r>
              <a:rPr lang="hr-HR" sz="4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uređuju svoj okoliš. Više vremena provode u prirodi.</a:t>
            </a:r>
            <a:r>
              <a:rPr lang="hr-HR" sz="4000" b="1" i="0">
                <a:solidFill>
                  <a:srgbClr val="000000"/>
                </a:solidFill>
                <a:effectLst/>
                <a:latin typeface="Helvetica"/>
              </a:rPr>
              <a:t>Voćnjak:</a:t>
            </a:r>
            <a:r>
              <a:rPr lang="hr-HR" sz="4000" b="0" i="0">
                <a:solidFill>
                  <a:srgbClr val="000000"/>
                </a:solidFill>
                <a:effectLst/>
                <a:latin typeface="Helvetica"/>
              </a:rPr>
              <a:t> orezivanje, gnojenje, prskanje, sađenje mladih voćaka</a:t>
            </a:r>
            <a:r>
              <a:rPr lang="hr-HR" sz="4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Vinograd: </a:t>
            </a:r>
            <a:r>
              <a:rPr lang="hr-HR" sz="4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orezivanje, gnojenje, prskanje</a:t>
            </a:r>
          </a:p>
          <a:p>
            <a:r>
              <a:rPr lang="hr-HR" sz="4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Oranica i vrt:</a:t>
            </a:r>
            <a:r>
              <a:rPr lang="hr-HR" sz="4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uređenje zemlje, sijanje, sađenje, zalijevanje, gnojenje</a:t>
            </a:r>
          </a:p>
          <a:p>
            <a:r>
              <a:rPr lang="hr-HR" sz="4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Šuma i park:</a:t>
            </a:r>
            <a:r>
              <a:rPr lang="hr-HR" sz="4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orezivanje suhih i prelomljenih grana, čišćenje itd.</a:t>
            </a: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05374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622" y="452718"/>
            <a:ext cx="4514850" cy="6027557"/>
          </a:xfrm>
          <a:prstGeom prst="rect">
            <a:avLst/>
          </a:prstGeom>
        </p:spPr>
      </p:pic>
      <p:pic>
        <p:nvPicPr>
          <p:cNvPr id="6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965" y="1152983"/>
            <a:ext cx="6078101" cy="3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62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6198" y="1012312"/>
            <a:ext cx="10278083" cy="5369438"/>
          </a:xfrm>
        </p:spPr>
        <p:txBody>
          <a:bodyPr>
            <a:normAutofit/>
          </a:bodyPr>
          <a:lstStyle/>
          <a:p>
            <a:r>
              <a:rPr lang="hr-HR" sz="4000" b="1" i="0">
                <a:effectLst/>
                <a:latin typeface="Arial" panose="020B0604020202020204" pitchFamily="34" charset="0"/>
              </a:rPr>
              <a:t/>
            </a:r>
            <a:br>
              <a:rPr lang="hr-HR" sz="4000" b="1" i="0">
                <a:effectLst/>
                <a:latin typeface="Arial" panose="020B0604020202020204" pitchFamily="34" charset="0"/>
              </a:rPr>
            </a:br>
            <a:r>
              <a:rPr lang="hr-HR" sz="4000" b="1" i="0" u="none" strike="noStrike">
                <a:effectLst/>
                <a:latin typeface="Arial" panose="020B0604020202020204" pitchFamily="34" charset="0"/>
                <a:hlinkClick r:id="rId2" tooltip="Proljeće"/>
              </a:rPr>
              <a:t>PROLJEĆE</a:t>
            </a:r>
            <a:r>
              <a:rPr lang="hr-HR" sz="4000" b="1" i="0">
                <a:solidFill>
                  <a:srgbClr val="003333"/>
                </a:solidFill>
                <a:effectLst/>
                <a:latin typeface="Arial" panose="020B0604020202020204" pitchFamily="34" charset="0"/>
              </a:rPr>
              <a:t> NA SELU I U GRADU</a:t>
            </a:r>
            <a:r>
              <a:rPr lang="hr-HR" sz="4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Selo:</a:t>
            </a:r>
            <a:r>
              <a:rPr lang="hr-HR" sz="4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čišćenje i uređenje cesta i ulica, okućnica</a:t>
            </a:r>
          </a:p>
          <a:p>
            <a:r>
              <a:rPr lang="hr-HR" sz="40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Grad:</a:t>
            </a:r>
            <a:r>
              <a:rPr lang="hr-HR" sz="4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čišćenje i uređenje cesta, ulica i trgova, okoliša kuća i stambenih zgrada čišćenje i uređenje zelenih površina</a:t>
            </a: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80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Prilagođeno</PresentationFormat>
  <Paragraphs>24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Ion</vt:lpstr>
      <vt:lpstr>PROLJEĆE</vt:lpstr>
      <vt:lpstr>PowerPointova prezentacija</vt:lpstr>
      <vt:lpstr>PowerPointova prezentacija</vt:lpstr>
      <vt:lpstr>PowerPointova prezentacija</vt:lpstr>
      <vt:lpstr>Tratinčiće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Tulipan </vt:lpstr>
      <vt:lpstr>Narcis,visibaba 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PROLJEĆE</dc:title>
  <cp:lastModifiedBy>prof</cp:lastModifiedBy>
  <cp:revision>4</cp:revision>
  <dcterms:modified xsi:type="dcterms:W3CDTF">2017-04-04T16:23:49Z</dcterms:modified>
</cp:coreProperties>
</file>