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57" r:id="rId4"/>
    <p:sldId id="259" r:id="rId5"/>
    <p:sldId id="261" r:id="rId6"/>
    <p:sldId id="264" r:id="rId7"/>
    <p:sldId id="262" r:id="rId8"/>
    <p:sldId id="263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0395" y="1069310"/>
            <a:ext cx="9448800" cy="1825096"/>
          </a:xfrm>
        </p:spPr>
        <p:txBody>
          <a:bodyPr/>
          <a:lstStyle/>
          <a:p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pperplate Gothic Bold" panose="020E0705020206020404" pitchFamily="34" charset="0"/>
              </a:rPr>
              <a:t>SVIJET NOGOMETA</a:t>
            </a:r>
            <a:endParaRPr lang="hr-HR" dirty="0">
              <a:solidFill>
                <a:schemeClr val="accent3">
                  <a:lumMod val="60000"/>
                  <a:lumOff val="40000"/>
                </a:schemeClr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4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hr-HR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hr-HR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pperplate Gothic Bold" panose="020E0705020206020404" pitchFamily="34" charset="0"/>
              </a:rPr>
              <a:t>IZRADIO: DARIO SUHALJ 1.B</a:t>
            </a:r>
          </a:p>
          <a:p>
            <a:endParaRPr lang="hr-HR" sz="4000" dirty="0"/>
          </a:p>
          <a:p>
            <a:endParaRPr lang="hr-HR" sz="4000" dirty="0" smtClean="0"/>
          </a:p>
          <a:p>
            <a:pPr marL="0" indent="0">
              <a:buNone/>
            </a:pPr>
            <a:r>
              <a:rPr lang="hr-HR" sz="4000" dirty="0" smtClean="0"/>
              <a:t>                                            </a:t>
            </a:r>
            <a:endParaRPr lang="hr-HR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pperplate Gothic Bold" panose="020E0705020206020404" pitchFamily="34" charset="0"/>
              </a:rPr>
              <a:t>Povijest nogometa</a:t>
            </a:r>
            <a:endParaRPr lang="hr-HR" dirty="0">
              <a:solidFill>
                <a:schemeClr val="accent3">
                  <a:lumMod val="60000"/>
                  <a:lumOff val="40000"/>
                </a:schemeClr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024125"/>
          </a:xfrm>
        </p:spPr>
        <p:txBody>
          <a:bodyPr>
            <a:normAutofit/>
          </a:bodyPr>
          <a:lstStyle/>
          <a:p>
            <a:r>
              <a:rPr lang="hr-HR" b="1" dirty="0"/>
              <a:t>Povijest nogometa</a:t>
            </a:r>
            <a:r>
              <a:rPr lang="hr-HR" dirty="0"/>
              <a:t> </a:t>
            </a:r>
            <a:r>
              <a:rPr lang="hr-HR" dirty="0" smtClean="0"/>
              <a:t>- seže </a:t>
            </a:r>
            <a:r>
              <a:rPr lang="hr-HR" dirty="0"/>
              <a:t>do prapovijesti, no povijest današnjeg, suvremenog nogometa ima korijene iz 19. stoljeća u engleskim javnim školama. </a:t>
            </a:r>
            <a:r>
              <a:rPr lang="hr-HR" dirty="0" smtClean="0"/>
              <a:t>Sredinom</a:t>
            </a:r>
            <a:r>
              <a:rPr lang="hr-HR" dirty="0"/>
              <a:t> 19. stoljeća, entuzijazam bivših učenika koji su igrali neke igre s loptom u mladosti, stvorili su prve amaterske nogometne klubove sa sjedištem u svakoj školi. Svaka škola je imala svoja pravila, pa je prilikom svake utakmice dolazilo do svađa po čijim će se pravilima igrati. 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68" y="4003500"/>
            <a:ext cx="4281749" cy="28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693" y="390885"/>
            <a:ext cx="8610600" cy="1293028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pperplate Gothic Bold" panose="020E0705020206020404" pitchFamily="34" charset="0"/>
              </a:rPr>
              <a:t>Prvi nogometni savez</a:t>
            </a:r>
            <a:endParaRPr lang="hr-HR" dirty="0">
              <a:solidFill>
                <a:schemeClr val="accent3">
                  <a:lumMod val="60000"/>
                  <a:lumOff val="40000"/>
                </a:schemeClr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76" y="2170817"/>
            <a:ext cx="8460347" cy="4024125"/>
          </a:xfrm>
        </p:spPr>
        <p:txBody>
          <a:bodyPr>
            <a:normAutofit/>
          </a:bodyPr>
          <a:lstStyle/>
          <a:p>
            <a:r>
              <a:rPr lang="hr-HR" dirty="0"/>
              <a:t>Tijekom ranih 1860-ih, bilo je sve više pokušaja da se u Engleskoj ujedine u jednu cjelinu sve vrste nogometa koje su se tada igrale po javnim školama. </a:t>
            </a:r>
            <a:r>
              <a:rPr lang="hr-HR" dirty="0" smtClean="0"/>
              <a:t>1862</a:t>
            </a:r>
          </a:p>
          <a:p>
            <a:endParaRPr lang="hr-HR" dirty="0" smtClean="0"/>
          </a:p>
          <a:p>
            <a:r>
              <a:rPr lang="hr-HR" dirty="0" smtClean="0"/>
              <a:t>Predstavnici </a:t>
            </a:r>
            <a:r>
              <a:rPr lang="hr-HR" dirty="0"/>
              <a:t>većine nogometnih klubova su se okupili u </a:t>
            </a:r>
            <a:r>
              <a:rPr lang="hr-HR" dirty="0" smtClean="0"/>
              <a:t>Londonu. </a:t>
            </a:r>
            <a:r>
              <a:rPr lang="hr-HR" dirty="0"/>
              <a:t>To se smatra prvim službenim okupljanjem nogometnog </a:t>
            </a:r>
            <a:r>
              <a:rPr lang="hr-HR" dirty="0" smtClean="0"/>
              <a:t>saveza. </a:t>
            </a:r>
            <a:r>
              <a:rPr lang="hr-HR" dirty="0"/>
              <a:t>Taj sastanak je rezultirao zamolbom svim školama da se pridruže tom savezu, što je većina tih škola ipak odbila. Ukupno je bilo još šest </a:t>
            </a:r>
            <a:r>
              <a:rPr lang="hr-HR" dirty="0" smtClean="0"/>
              <a:t>sastanaka</a:t>
            </a:r>
            <a:r>
              <a:rPr lang="hr-HR" dirty="0"/>
              <a:t> 1863</a:t>
            </a:r>
            <a:r>
              <a:rPr lang="hr-HR" dirty="0" smtClean="0"/>
              <a:t>. godine, </a:t>
            </a:r>
            <a:r>
              <a:rPr lang="hr-HR" dirty="0"/>
              <a:t>na </a:t>
            </a:r>
            <a:r>
              <a:rPr lang="hr-HR" dirty="0" smtClean="0"/>
              <a:t>kojima </a:t>
            </a:r>
            <a:r>
              <a:rPr lang="hr-HR" dirty="0"/>
              <a:t>se najviše raspravljalo o Cambridgeskim pravilima.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966" y="1683912"/>
            <a:ext cx="3070034" cy="518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118" y="571190"/>
            <a:ext cx="8610600" cy="1293028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pperplate Gothic Bold" panose="020E0705020206020404" pitchFamily="34" charset="0"/>
              </a:rPr>
              <a:t>Svjetsko prvenstvo</a:t>
            </a:r>
            <a:endParaRPr lang="hr-HR" dirty="0">
              <a:solidFill>
                <a:schemeClr val="accent3">
                  <a:lumMod val="60000"/>
                  <a:lumOff val="40000"/>
                </a:schemeClr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9" y="1712890"/>
            <a:ext cx="9208394" cy="5254580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 smtClean="0"/>
              <a:t>FIFA-ino </a:t>
            </a:r>
            <a:r>
              <a:rPr lang="hr-HR" b="1" dirty="0"/>
              <a:t>svjetsko prvenstvo u nogometu</a:t>
            </a:r>
            <a:r>
              <a:rPr lang="hr-HR" dirty="0"/>
              <a:t> </a:t>
            </a:r>
            <a:r>
              <a:rPr lang="hr-HR" dirty="0" smtClean="0"/>
              <a:t>(poznato pod </a:t>
            </a:r>
            <a:r>
              <a:rPr lang="hr-HR" dirty="0"/>
              <a:t>imenom </a:t>
            </a:r>
            <a:r>
              <a:rPr lang="hr-HR" b="1" dirty="0"/>
              <a:t>Svjetsko </a:t>
            </a:r>
            <a:r>
              <a:rPr lang="hr-HR" b="1" dirty="0" smtClean="0"/>
              <a:t>prvenstvo</a:t>
            </a:r>
            <a:r>
              <a:rPr lang="hr-HR" dirty="0" smtClean="0"/>
              <a:t>) </a:t>
            </a:r>
            <a:r>
              <a:rPr lang="hr-HR" dirty="0"/>
              <a:t>međunarodno je nogometno natjecanje u kojemu se natječu muške nacionalne reprezentacije. Natjecanje nadgleda FIFA, vrhovno tijelo nogometa. Od 1930. godine i Svjetskoga prvenstva u Urugvaju natjecanje se održava svake četiri godine izuzevši 1942. i 1946. kada se nije igralo zbog Drugoga svjetskoga rata. Trenutačni svjetski prvak je Njemačka.</a:t>
            </a:r>
          </a:p>
          <a:p>
            <a:r>
              <a:rPr lang="hr-HR" dirty="0" smtClean="0"/>
              <a:t>Trenutačni </a:t>
            </a:r>
            <a:r>
              <a:rPr lang="hr-HR" dirty="0"/>
              <a:t>sustav natjecanja uključuje 32 kvalificirane reprezentacije koje se natječu kroz približno mjesec dana na unaprijed određenim stadionima u </a:t>
            </a:r>
            <a:r>
              <a:rPr lang="hr-HR" dirty="0" smtClean="0"/>
              <a:t>državi. </a:t>
            </a:r>
          </a:p>
          <a:p>
            <a:r>
              <a:rPr lang="hr-HR" dirty="0" smtClean="0"/>
              <a:t>Do </a:t>
            </a:r>
            <a:r>
              <a:rPr lang="hr-HR" dirty="0"/>
              <a:t>sada je odigrano 20 turnira, a samo je osam različitih reprezentacija osvajalo ovaj prestižni naslov. Brazil je osvojio turnir pet puta, </a:t>
            </a:r>
            <a:r>
              <a:rPr lang="hr-HR" dirty="0" smtClean="0"/>
              <a:t>Italija</a:t>
            </a:r>
            <a:r>
              <a:rPr lang="hr-HR" dirty="0"/>
              <a:t> </a:t>
            </a:r>
            <a:r>
              <a:rPr lang="hr-HR" dirty="0" smtClean="0"/>
              <a:t>i</a:t>
            </a:r>
            <a:r>
              <a:rPr lang="hr-HR" dirty="0"/>
              <a:t> Njemačka imaju četiri osvojena turnira, </a:t>
            </a:r>
            <a:r>
              <a:rPr lang="hr-HR" dirty="0" smtClean="0"/>
              <a:t>Urugvaj</a:t>
            </a:r>
            <a:r>
              <a:rPr lang="hr-HR" dirty="0"/>
              <a:t> </a:t>
            </a:r>
            <a:r>
              <a:rPr lang="hr-HR" dirty="0" smtClean="0"/>
              <a:t>i</a:t>
            </a:r>
            <a:r>
              <a:rPr lang="hr-HR" dirty="0"/>
              <a:t> Argentina dva puta, dok su </a:t>
            </a:r>
            <a:r>
              <a:rPr lang="hr-HR" dirty="0" smtClean="0"/>
              <a:t>Engleska</a:t>
            </a:r>
            <a:r>
              <a:rPr lang="hr-HR" dirty="0"/>
              <a:t>,</a:t>
            </a:r>
            <a:r>
              <a:rPr lang="hr-HR" dirty="0"/>
              <a:t> Francuska i Španjolska pobjednici bili jednom.</a:t>
            </a:r>
          </a:p>
          <a:p>
            <a:r>
              <a:rPr lang="hr-HR" dirty="0"/>
              <a:t>Posljednje svjetsko prvenstvo održano je u Brazilu 2014. godine.</a:t>
            </a:r>
          </a:p>
          <a:p>
            <a:r>
              <a:rPr lang="hr-HR" dirty="0"/>
              <a:t>Od 1991. godine FIFA organizira i Svjetsko prvenstvo u nogometu za žene svake četiri godine. Posljednje je održano 2015. u Kanadi.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004" y="2163651"/>
            <a:ext cx="3260623" cy="407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4997" y="484257"/>
            <a:ext cx="8610600" cy="1293028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pperplate Gothic Bold" panose="020E0705020206020404" pitchFamily="34" charset="0"/>
              </a:rPr>
              <a:t>Europsko prvenstvo</a:t>
            </a:r>
            <a:endParaRPr lang="hr-HR" dirty="0">
              <a:solidFill>
                <a:schemeClr val="accent3">
                  <a:lumMod val="60000"/>
                  <a:lumOff val="40000"/>
                </a:schemeClr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777285"/>
            <a:ext cx="8388109" cy="5254579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UEFA </a:t>
            </a:r>
            <a:r>
              <a:rPr lang="hr-HR" b="1" dirty="0"/>
              <a:t>Europsko prvenstvo u nogometu</a:t>
            </a:r>
            <a:r>
              <a:rPr lang="hr-HR" dirty="0"/>
              <a:t> (često zvan </a:t>
            </a:r>
            <a:r>
              <a:rPr lang="hr-HR" b="1" dirty="0"/>
              <a:t>UEFA Euro</a:t>
            </a:r>
            <a:r>
              <a:rPr lang="hr-HR" dirty="0"/>
              <a:t>) je glavno nogometno natjecanje država članica UEFA-e. Održava se svake četiri godine od 1960</a:t>
            </a:r>
            <a:r>
              <a:rPr lang="hr-HR" dirty="0" smtClean="0"/>
              <a:t>. godine</a:t>
            </a:r>
            <a:r>
              <a:rPr lang="hr-HR" dirty="0"/>
              <a:t>. Izvorno se zvao </a:t>
            </a:r>
            <a:r>
              <a:rPr lang="hr-HR" b="1" dirty="0"/>
              <a:t>Kup europskih nacija</a:t>
            </a:r>
            <a:r>
              <a:rPr lang="hr-HR" dirty="0"/>
              <a:t> </a:t>
            </a:r>
            <a:r>
              <a:rPr lang="hr-HR" dirty="0" smtClean="0"/>
              <a:t>te je</a:t>
            </a:r>
            <a:r>
              <a:rPr lang="hr-HR" dirty="0"/>
              <a:t> 1968. godine preimenovano u </a:t>
            </a:r>
            <a:r>
              <a:rPr lang="hr-HR" i="1" dirty="0"/>
              <a:t>Europsko nogometno </a:t>
            </a:r>
            <a:r>
              <a:rPr lang="hr-HR" i="1" dirty="0" smtClean="0"/>
              <a:t>prvenstvo</a:t>
            </a:r>
            <a:r>
              <a:rPr lang="hr-HR" dirty="0" smtClean="0"/>
              <a:t>.</a:t>
            </a:r>
          </a:p>
          <a:p>
            <a:r>
              <a:rPr lang="hr-HR" dirty="0" smtClean="0"/>
              <a:t>Sudionici </a:t>
            </a:r>
            <a:r>
              <a:rPr lang="hr-HR" dirty="0"/>
              <a:t>završnog turnira su momčadi koje prođu izlučnu fazu natjecanja. Od 1980., </a:t>
            </a:r>
            <a:r>
              <a:rPr lang="hr-HR" dirty="0" smtClean="0"/>
              <a:t>8 </a:t>
            </a:r>
            <a:r>
              <a:rPr lang="hr-HR" dirty="0"/>
              <a:t>momčadi nastupaju u završnici, a </a:t>
            </a:r>
            <a:r>
              <a:rPr lang="hr-HR" dirty="0" smtClean="0"/>
              <a:t>od 1996</a:t>
            </a:r>
            <a:r>
              <a:rPr lang="hr-HR" dirty="0"/>
              <a:t>. godine 16 reprezentacija igra u natjecanju. Momčadi koje nastupaju se biraju pomoću </a:t>
            </a:r>
            <a:r>
              <a:rPr lang="hr-HR" dirty="0" smtClean="0"/>
              <a:t>kvalifikacija. </a:t>
            </a:r>
            <a:r>
              <a:rPr lang="hr-HR" dirty="0"/>
              <a:t>Zemlja domaćin ulazi izravno u zavšnicu natjecanja.</a:t>
            </a:r>
          </a:p>
          <a:p>
            <a:r>
              <a:rPr lang="hr-HR" dirty="0"/>
              <a:t>Na Euru 2016. u Francuskoj natjecat će se 24 zemlje.</a:t>
            </a:r>
          </a:p>
          <a:p>
            <a:r>
              <a:rPr lang="hr-HR" dirty="0"/>
              <a:t>SSSR je prvi pobjednik </a:t>
            </a:r>
            <a:r>
              <a:rPr lang="hr-HR" dirty="0" smtClean="0"/>
              <a:t>natjecanja.</a:t>
            </a:r>
            <a:r>
              <a:rPr lang="hr-HR" dirty="0"/>
              <a:t> Njemačka nogometna reprezentacija je tri puta bila pobjednik </a:t>
            </a:r>
            <a:r>
              <a:rPr lang="hr-HR" dirty="0" smtClean="0"/>
              <a:t>,što </a:t>
            </a:r>
            <a:r>
              <a:rPr lang="hr-HR" dirty="0"/>
              <a:t>ju čini najuspješnijom reprezentacijom UEFA EP-a.</a:t>
            </a:r>
          </a:p>
          <a:p>
            <a:r>
              <a:rPr lang="hr-HR" dirty="0" smtClean="0"/>
              <a:t>Posljednje </a:t>
            </a:r>
            <a:r>
              <a:rPr lang="hr-HR" dirty="0"/>
              <a:t>europsko prvenstvo odigrano je 2012. godine u Poljskoj i Ukrajini, dok su kandidati bili još i </a:t>
            </a:r>
            <a:r>
              <a:rPr lang="hr-HR" dirty="0" smtClean="0"/>
              <a:t>Hrvatska, Mađarska</a:t>
            </a:r>
            <a:r>
              <a:rPr lang="hr-HR" dirty="0"/>
              <a:t>, Grčka, Italija i Turska. UEFA se za Poljsku i Ukrajinu odlučila u prosincu 2006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91" y="2312574"/>
            <a:ext cx="3443622" cy="4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pperplate Gothic Bold" panose="020E0705020206020404" pitchFamily="34" charset="0"/>
              </a:rPr>
              <a:t>Uefa kup povijest</a:t>
            </a:r>
            <a:endParaRPr lang="hr-HR" dirty="0">
              <a:solidFill>
                <a:schemeClr val="accent3">
                  <a:lumMod val="60000"/>
                  <a:lumOff val="40000"/>
                </a:schemeClr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194560"/>
            <a:ext cx="8409905" cy="4502454"/>
          </a:xfrm>
        </p:spPr>
        <p:txBody>
          <a:bodyPr>
            <a:normAutofit fontScale="92500"/>
          </a:bodyPr>
          <a:lstStyle/>
          <a:p>
            <a:r>
              <a:rPr lang="hr-HR" b="1" dirty="0"/>
              <a:t>Kup UEFA</a:t>
            </a:r>
            <a:r>
              <a:rPr lang="hr-HR" dirty="0"/>
              <a:t> ili </a:t>
            </a:r>
            <a:r>
              <a:rPr lang="hr-HR" b="1" dirty="0"/>
              <a:t>UEFA Kup</a:t>
            </a:r>
            <a:r>
              <a:rPr lang="hr-HR" dirty="0"/>
              <a:t> je bivše UEFA-ino natjecanje, drugo po jačini nakon UEFA </a:t>
            </a:r>
            <a:r>
              <a:rPr lang="hr-HR" dirty="0" smtClean="0"/>
              <a:t>Lige </a:t>
            </a:r>
            <a:r>
              <a:rPr lang="hr-HR" dirty="0"/>
              <a:t>prvaka. Ustanovljeno je 1955. godine </a:t>
            </a:r>
            <a:r>
              <a:rPr lang="hr-HR" dirty="0" smtClean="0"/>
              <a:t>kao Kup </a:t>
            </a:r>
            <a:r>
              <a:rPr lang="hr-HR" dirty="0"/>
              <a:t>velesajamskih gradova. Prvo izdanje se igralo između 1956. i </a:t>
            </a:r>
            <a:r>
              <a:rPr lang="hr-HR" dirty="0" smtClean="0"/>
              <a:t>1958., </a:t>
            </a:r>
            <a:r>
              <a:rPr lang="hr-HR" dirty="0"/>
              <a:t>a uglavnom su učestovali klubovi iz gradova koji su imali godišnje sajmove, ali i gradske reprezentacije gradova poput Barcelone, Londona, Birminghama, Zagreba, </a:t>
            </a:r>
            <a:r>
              <a:rPr lang="hr-HR" dirty="0" smtClean="0"/>
              <a:t>Basela, Beograda. </a:t>
            </a:r>
          </a:p>
          <a:p>
            <a:r>
              <a:rPr lang="hr-HR" dirty="0" smtClean="0"/>
              <a:t>Od</a:t>
            </a:r>
            <a:r>
              <a:rPr lang="hr-HR" dirty="0"/>
              <a:t> 1971., natjecanje se zove </a:t>
            </a:r>
            <a:r>
              <a:rPr lang="hr-HR" b="1" dirty="0"/>
              <a:t>Kup UEFA</a:t>
            </a:r>
            <a:r>
              <a:rPr lang="hr-HR" dirty="0"/>
              <a:t> i u njemu tradicionalno sudjeluju klubovi koji su doprvaci ili visoko plasirani u nacionalnim prvenstvima svojih država, a broj klubova pojedine zemlje se određuje po tzv. </a:t>
            </a:r>
            <a:r>
              <a:rPr lang="hr-HR" i="1" dirty="0"/>
              <a:t>UEFA koeficijentima</a:t>
            </a:r>
            <a:r>
              <a:rPr lang="hr-HR" dirty="0"/>
              <a:t>.</a:t>
            </a:r>
          </a:p>
          <a:p>
            <a:r>
              <a:rPr lang="hr-HR" dirty="0"/>
              <a:t>Posljednji prvak je portugalski FC Porto iz Porta, koji je 18. svibnja 2011. u finalu pobijedio </a:t>
            </a:r>
            <a:r>
              <a:rPr lang="hr-HR" dirty="0" smtClean="0"/>
              <a:t>SC Bragu</a:t>
            </a:r>
            <a:r>
              <a:rPr lang="hr-HR" dirty="0"/>
              <a:t> rezultatom 1:0. Finale je odigrano u Dublinu, na stadionu </a:t>
            </a:r>
            <a:r>
              <a:rPr lang="hr-HR" dirty="0" smtClean="0"/>
              <a:t>Dublin </a:t>
            </a:r>
            <a:r>
              <a:rPr lang="hr-HR" dirty="0"/>
              <a:t>Arena.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602" y="2543476"/>
            <a:ext cx="3232598" cy="39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481" y="365128"/>
            <a:ext cx="8610600" cy="1293028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pperplate Gothic Bold" panose="020E0705020206020404" pitchFamily="34" charset="0"/>
              </a:rPr>
              <a:t>Liga prvaka</a:t>
            </a:r>
            <a:endParaRPr lang="hr-HR" dirty="0">
              <a:solidFill>
                <a:schemeClr val="accent3">
                  <a:lumMod val="60000"/>
                  <a:lumOff val="40000"/>
                </a:schemeClr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5465"/>
            <a:ext cx="7186411" cy="5512157"/>
          </a:xfrm>
        </p:spPr>
        <p:txBody>
          <a:bodyPr>
            <a:normAutofit fontScale="92500"/>
          </a:bodyPr>
          <a:lstStyle/>
          <a:p>
            <a:r>
              <a:rPr lang="hr-HR" b="1" dirty="0"/>
              <a:t>UEFA Liga </a:t>
            </a:r>
            <a:r>
              <a:rPr lang="hr-HR" b="1" dirty="0" smtClean="0"/>
              <a:t>prvaka</a:t>
            </a:r>
            <a:r>
              <a:rPr lang="hr-HR" dirty="0" smtClean="0"/>
              <a:t> </a:t>
            </a:r>
            <a:r>
              <a:rPr lang="hr-HR" dirty="0"/>
              <a:t>godišnje je </a:t>
            </a:r>
            <a:r>
              <a:rPr lang="hr-HR" dirty="0" smtClean="0"/>
              <a:t>nogometno natjecanje </a:t>
            </a:r>
            <a:r>
              <a:rPr lang="hr-HR" dirty="0"/>
              <a:t>koje organizira UEFA za najbolje europske klubove. Jedan je od najprestižnijih </a:t>
            </a:r>
            <a:r>
              <a:rPr lang="hr-HR" dirty="0" smtClean="0"/>
              <a:t>sportskih</a:t>
            </a:r>
            <a:r>
              <a:rPr lang="hr-HR" dirty="0"/>
              <a:t> turnira u </a:t>
            </a:r>
            <a:r>
              <a:rPr lang="hr-HR" dirty="0" smtClean="0"/>
              <a:t>Europi.</a:t>
            </a:r>
            <a:r>
              <a:rPr lang="hr-HR" dirty="0"/>
              <a:t> Finale ovog natjecanja je najgledaniji godišnji </a:t>
            </a:r>
            <a:r>
              <a:rPr lang="hr-HR" dirty="0" smtClean="0"/>
              <a:t>sportski </a:t>
            </a:r>
            <a:r>
              <a:rPr lang="hr-HR" dirty="0"/>
              <a:t>događaj, kojeg gleda više od 300 milijuna televizijskih gledatelja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/>
              <a:t>Turnir je osnovan 1955</a:t>
            </a:r>
            <a:r>
              <a:rPr lang="hr-HR" dirty="0" smtClean="0"/>
              <a:t>. </a:t>
            </a:r>
            <a:r>
              <a:rPr lang="hr-HR" dirty="0"/>
              <a:t>na prijedlog francuskog </a:t>
            </a:r>
            <a:r>
              <a:rPr lang="hr-HR" dirty="0" smtClean="0"/>
              <a:t>novinara</a:t>
            </a:r>
            <a:r>
              <a:rPr lang="hr-HR" dirty="0"/>
              <a:t> </a:t>
            </a:r>
            <a:r>
              <a:rPr lang="hr-HR" i="1" dirty="0"/>
              <a:t>L'Équipea</a:t>
            </a:r>
            <a:r>
              <a:rPr lang="hr-HR" dirty="0"/>
              <a:t> </a:t>
            </a:r>
            <a:r>
              <a:rPr lang="hr-HR" dirty="0" smtClean="0"/>
              <a:t>Gabriela </a:t>
            </a:r>
            <a:r>
              <a:rPr lang="hr-HR" dirty="0"/>
              <a:t>Hanota</a:t>
            </a:r>
            <a:r>
              <a:rPr lang="hr-HR" dirty="0" smtClean="0"/>
              <a:t>,</a:t>
            </a:r>
            <a:r>
              <a:rPr lang="hr-HR" dirty="0"/>
              <a:t> </a:t>
            </a:r>
            <a:r>
              <a:rPr lang="hr-HR" dirty="0" smtClean="0"/>
              <a:t>kao natjecanje </a:t>
            </a:r>
            <a:r>
              <a:rPr lang="hr-HR" dirty="0"/>
              <a:t>za klubove pobjednike liga iz kojih dolaze nazvano </a:t>
            </a:r>
            <a:r>
              <a:rPr lang="hr-HR" i="1" dirty="0"/>
              <a:t>Europski kup klubova prvaka</a:t>
            </a:r>
            <a:r>
              <a:rPr lang="hr-HR" dirty="0"/>
              <a:t>. U sezoni 1992./93. naziv turnira promijenjen je u</a:t>
            </a:r>
            <a:r>
              <a:rPr lang="hr-HR" i="1" dirty="0"/>
              <a:t>UEFA Liga prvaka</a:t>
            </a:r>
            <a:r>
              <a:rPr lang="hr-HR" dirty="0"/>
              <a:t>, i od tada se na turniru natječu samo najbolje momčadi europskih nogometnih </a:t>
            </a:r>
            <a:r>
              <a:rPr lang="hr-HR" dirty="0" smtClean="0"/>
              <a:t>liga.</a:t>
            </a:r>
          </a:p>
          <a:p>
            <a:r>
              <a:rPr lang="hr-HR" dirty="0" smtClean="0"/>
              <a:t>Real </a:t>
            </a:r>
            <a:r>
              <a:rPr lang="hr-HR" dirty="0"/>
              <a:t>Madrid je najuspješniji klub u povijesti natjecanja, osvojivši naslov 11 </a:t>
            </a:r>
            <a:r>
              <a:rPr lang="hr-HR" dirty="0" smtClean="0"/>
              <a:t>puta.</a:t>
            </a:r>
          </a:p>
          <a:p>
            <a:pPr marL="0" indent="0">
              <a:buNone/>
            </a:pPr>
            <a:r>
              <a:rPr lang="hr-HR" dirty="0" smtClean="0"/>
              <a:t>Trenutačni </a:t>
            </a:r>
            <a:r>
              <a:rPr lang="hr-HR" dirty="0"/>
              <a:t>europski prvak je Real Madrid koja je u finalu slavio protiv Atletico Madrida.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29" y="4134119"/>
            <a:ext cx="4769952" cy="257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pperplate Gothic Bold" panose="020E0705020206020404" pitchFamily="34" charset="0"/>
              </a:rPr>
              <a:t>Himna lige prvaka</a:t>
            </a:r>
            <a:endParaRPr lang="hr-HR" dirty="0">
              <a:solidFill>
                <a:schemeClr val="accent3">
                  <a:lumMod val="60000"/>
                  <a:lumOff val="40000"/>
                </a:schemeClr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Himna UEFA-ine Lige prvaka, koja nosi ime "</a:t>
            </a:r>
            <a:r>
              <a:rPr lang="hr-HR" i="1" dirty="0"/>
              <a:t>Liga Prvaka</a:t>
            </a:r>
            <a:r>
              <a:rPr lang="hr-HR" dirty="0"/>
              <a:t>" ("</a:t>
            </a:r>
            <a:r>
              <a:rPr lang="hr-HR" i="1" dirty="0"/>
              <a:t>Champions League</a:t>
            </a:r>
            <a:r>
              <a:rPr lang="hr-HR" dirty="0"/>
              <a:t>"), je aranžman Tonya Brittena prema Händelovom "Zadoku". </a:t>
            </a:r>
            <a:endParaRPr lang="hr-HR" dirty="0" smtClean="0"/>
          </a:p>
          <a:p>
            <a:r>
              <a:rPr lang="hr-HR" dirty="0" smtClean="0"/>
              <a:t>UEFA </a:t>
            </a:r>
            <a:r>
              <a:rPr lang="hr-HR" dirty="0"/>
              <a:t>je 1992. zamolila Brittena da aranžira njenu službenu himnu, koji je iskoristio početak </a:t>
            </a:r>
            <a:r>
              <a:rPr lang="hr-HR" i="1" dirty="0"/>
              <a:t>Zadoka, proroka</a:t>
            </a:r>
            <a:r>
              <a:rPr lang="hr-HR" dirty="0"/>
              <a:t> kao polazište njegova aranžmana. Himna je premijerno izvedena od strane britanskog Royal Philharmonic </a:t>
            </a:r>
            <a:r>
              <a:rPr lang="hr-HR" dirty="0" smtClean="0"/>
              <a:t>Orchestra </a:t>
            </a:r>
            <a:r>
              <a:rPr lang="hr-HR" dirty="0"/>
              <a:t>i pjevana od strane zbora iz akademije </a:t>
            </a:r>
            <a:r>
              <a:rPr lang="hr-HR" i="1" dirty="0"/>
              <a:t>St. Martin in the Fields</a:t>
            </a:r>
            <a:r>
              <a:rPr lang="hr-HR" dirty="0"/>
              <a:t> na 3 službena UEFA-ina jezika: engleskom, njemačkom </a:t>
            </a:r>
            <a:r>
              <a:rPr lang="hr-HR" dirty="0" smtClean="0"/>
              <a:t>i francuskom</a:t>
            </a:r>
            <a:r>
              <a:rPr lang="hr-HR" dirty="0"/>
              <a:t>. Pripjev (refren) himne izvođen je prije prije početka svake službene UEFA-ine utakmice, te prije i poslije svakog televizijskog prijenosa. </a:t>
            </a:r>
            <a:endParaRPr lang="hr-HR" dirty="0" smtClean="0"/>
          </a:p>
          <a:p>
            <a:r>
              <a:rPr lang="hr-HR" dirty="0" smtClean="0"/>
              <a:t>Cijela </a:t>
            </a:r>
            <a:r>
              <a:rPr lang="hr-HR" dirty="0"/>
              <a:t>himna traje oko 3 minute. Himna nije nikad izdana za prodaju u svojoj originalnoj verziji.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61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083" y="493917"/>
            <a:ext cx="7719813" cy="1293028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pperplate Gothic Bold" panose="020E0705020206020404" pitchFamily="34" charset="0"/>
              </a:rPr>
              <a:t>Svjetsko prvenstvo u nogometu za zene</a:t>
            </a:r>
            <a:endParaRPr lang="hr-HR" sz="3200" dirty="0">
              <a:solidFill>
                <a:schemeClr val="accent3">
                  <a:lumMod val="60000"/>
                  <a:lumOff val="40000"/>
                </a:schemeClr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SP za žene je predstavljeno natjecanjem u Kini 1993. Natjecalo se dvanaest momčadi. Preko 650.000 posjetitelja je došlo na stadione, a više od milijardu ljudi iz sedamdeset država je barem povremeno gledalo prijenose. Kontinentalna natjecanja su jednaka kao i za muškarce.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64" y="3902298"/>
            <a:ext cx="5238214" cy="27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88</TotalTime>
  <Words>67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Copperplate Gothic Bold</vt:lpstr>
      <vt:lpstr>Vapor Trail</vt:lpstr>
      <vt:lpstr>SVIJET NOGOMETA</vt:lpstr>
      <vt:lpstr>Povijest nogometa</vt:lpstr>
      <vt:lpstr>Prvi nogometni savez</vt:lpstr>
      <vt:lpstr>Svjetsko prvenstvo</vt:lpstr>
      <vt:lpstr>Europsko prvenstvo</vt:lpstr>
      <vt:lpstr>Uefa kup povijest</vt:lpstr>
      <vt:lpstr>Liga prvaka</vt:lpstr>
      <vt:lpstr>Himna lige prvaka</vt:lpstr>
      <vt:lpstr>Svjetsko prvenstvo u nogometu za zene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Povijest nogometa</dc:title>
  <dc:creator>MARKO;DARIO</dc:creator>
  <cp:lastModifiedBy>MARKO</cp:lastModifiedBy>
  <cp:revision>10</cp:revision>
  <dcterms:created xsi:type="dcterms:W3CDTF">2016-05-29T13:16:21Z</dcterms:created>
  <dcterms:modified xsi:type="dcterms:W3CDTF">2016-05-29T14:45:02Z</dcterms:modified>
</cp:coreProperties>
</file>