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73" r:id="rId4"/>
    <p:sldId id="274" r:id="rId5"/>
    <p:sldId id="275" r:id="rId6"/>
    <p:sldId id="276" r:id="rId7"/>
    <p:sldId id="269" r:id="rId8"/>
    <p:sldId id="257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3A009-D5BC-4597-A2F1-423A4196EB8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BCB7-7BBF-4924-BFB4-D6240E7BB2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2016224"/>
          </a:xfrm>
        </p:spPr>
        <p:txBody>
          <a:bodyPr>
            <a:normAutofit/>
          </a:bodyPr>
          <a:lstStyle/>
          <a:p>
            <a:r>
              <a:rPr lang="hr-HR" sz="6600" dirty="0" smtClean="0">
                <a:solidFill>
                  <a:schemeClr val="bg1"/>
                </a:solidFill>
                <a:latin typeface="Algerian" pitchFamily="82" charset="0"/>
              </a:rPr>
              <a:t>VALENTINOVO</a:t>
            </a:r>
            <a:endParaRPr lang="en-US" sz="66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>
                <a:solidFill>
                  <a:schemeClr val="bg1"/>
                </a:solidFill>
              </a:rPr>
              <a:t>Valentinovo,Dan sv. Valentina ili Dan zaljubljenih je blagdan koji se obilježava 14.veljače.</a:t>
            </a:r>
          </a:p>
          <a:p>
            <a:pPr>
              <a:buNone/>
            </a:pPr>
            <a:r>
              <a:rPr lang="hr-HR" dirty="0" smtClean="0">
                <a:solidFill>
                  <a:schemeClr val="bg1"/>
                </a:solidFill>
              </a:rPr>
              <a:t>Sv. Valentin je bio prvi biskup grada </a:t>
            </a:r>
            <a:r>
              <a:rPr lang="hr-HR" dirty="0" err="1" smtClean="0">
                <a:solidFill>
                  <a:schemeClr val="bg1"/>
                </a:solidFill>
              </a:rPr>
              <a:t>Terni</a:t>
            </a:r>
            <a:r>
              <a:rPr lang="hr-HR" dirty="0" smtClean="0">
                <a:solidFill>
                  <a:schemeClr val="bg1"/>
                </a:solidFill>
              </a:rPr>
              <a:t> u Umbriji,za vrijeme pape Viktora I.</a:t>
            </a:r>
          </a:p>
          <a:p>
            <a:pPr>
              <a:buNone/>
            </a:pPr>
            <a:r>
              <a:rPr lang="hr-HR" dirty="0" smtClean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>
                <a:solidFill>
                  <a:schemeClr val="bg1"/>
                </a:solidFill>
              </a:rPr>
              <a:t>Povezanost sv. Valentina uz pitanja ljubavi potječe iz legende o braku mlade kršćanske s rimskim legionarom, koji je iz ljubavi prema njoj također postao </a:t>
            </a:r>
            <a:r>
              <a:rPr lang="vi-VN" dirty="0" smtClean="0">
                <a:solidFill>
                  <a:schemeClr val="bg1"/>
                </a:solidFill>
              </a:rPr>
              <a:t>kršćaninom</a:t>
            </a:r>
            <a:r>
              <a:rPr lang="hr-HR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Car Klaudije Gotski naredio je da se 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en-US" dirty="0" err="1">
                <a:solidFill>
                  <a:srgbClr val="C00000"/>
                </a:solidFill>
              </a:rPr>
              <a:t>vojnici</a:t>
            </a:r>
            <a:r>
              <a:rPr lang="en-US" dirty="0">
                <a:solidFill>
                  <a:srgbClr val="C00000"/>
                </a:solidFill>
              </a:rPr>
              <a:t> ne </a:t>
            </a:r>
            <a:r>
              <a:rPr lang="en-US" dirty="0" err="1">
                <a:solidFill>
                  <a:srgbClr val="C00000"/>
                </a:solidFill>
              </a:rPr>
              <a:t>smiju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ženiti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ili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zaručivati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jer</a:t>
            </a:r>
            <a:r>
              <a:rPr lang="en-US" dirty="0">
                <a:solidFill>
                  <a:srgbClr val="C00000"/>
                </a:solidFill>
              </a:rPr>
              <a:t> je </a:t>
            </a:r>
            <a:r>
              <a:rPr lang="hr-HR" dirty="0" smtClean="0">
                <a:solidFill>
                  <a:srgbClr val="C00000"/>
                </a:solidFill>
              </a:rPr>
              <a:t>mislio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</a:t>
            </a:r>
            <a:r>
              <a:rPr lang="en-US" dirty="0">
                <a:solidFill>
                  <a:srgbClr val="C00000"/>
                </a:solidFill>
              </a:rPr>
              <a:t> se </a:t>
            </a:r>
            <a:r>
              <a:rPr lang="en-US" dirty="0" err="1" smtClean="0">
                <a:solidFill>
                  <a:srgbClr val="C00000"/>
                </a:solidFill>
              </a:rPr>
              <a:t>vojnici</a:t>
            </a:r>
            <a:r>
              <a:rPr lang="hr-HR" dirty="0" smtClean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neće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srčano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boriti</a:t>
            </a:r>
            <a:r>
              <a:rPr lang="en-US" dirty="0">
                <a:solidFill>
                  <a:srgbClr val="C00000"/>
                </a:solidFill>
              </a:rPr>
              <a:t> u </a:t>
            </a:r>
            <a:r>
              <a:rPr lang="en-US" dirty="0" err="1">
                <a:solidFill>
                  <a:srgbClr val="C00000"/>
                </a:solidFill>
              </a:rPr>
              <a:t>njegovim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ratovima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već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će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radije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gledati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sačuvaju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život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kako</a:t>
            </a:r>
            <a:r>
              <a:rPr lang="en-US" dirty="0">
                <a:solidFill>
                  <a:srgbClr val="C00000"/>
                </a:solidFill>
              </a:rPr>
              <a:t> bi </a:t>
            </a:r>
            <a:r>
              <a:rPr lang="en-US" dirty="0" err="1">
                <a:solidFill>
                  <a:srgbClr val="C00000"/>
                </a:solidFill>
              </a:rPr>
              <a:t>ostali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svojim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obiteljima</a:t>
            </a:r>
            <a:r>
              <a:rPr lang="en-US" dirty="0">
                <a:solidFill>
                  <a:srgbClr val="C00000"/>
                </a:solidFill>
              </a:rPr>
              <a:t>. </a:t>
            </a:r>
            <a:r>
              <a:rPr lang="en-US" dirty="0" err="1">
                <a:solidFill>
                  <a:srgbClr val="C00000"/>
                </a:solidFill>
              </a:rPr>
              <a:t>Svi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svećenici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odlučili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poštovati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ovu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carevu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odluku</a:t>
            </a:r>
            <a:r>
              <a:rPr lang="en-US" dirty="0">
                <a:solidFill>
                  <a:srgbClr val="C00000"/>
                </a:solidFill>
              </a:rPr>
              <a:t>, pa </a:t>
            </a:r>
            <a:r>
              <a:rPr lang="en-US" dirty="0" err="1">
                <a:solidFill>
                  <a:srgbClr val="C00000"/>
                </a:solidFill>
              </a:rPr>
              <a:t>nisu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više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htjeli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vršiti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sam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obred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vjenčanja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52000" b="-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>
                <a:solidFill>
                  <a:schemeClr val="bg1"/>
                </a:solidFill>
              </a:rPr>
              <a:t>S</a:t>
            </a:r>
            <a:r>
              <a:rPr lang="en-US" dirty="0" err="1" smtClean="0">
                <a:solidFill>
                  <a:schemeClr val="bg1"/>
                </a:solidFill>
              </a:rPr>
              <a:t>većenik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imenu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Valentin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oglušio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carevu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odluku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počeo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potajno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održavati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ceremonije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vjenčanja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mladih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parova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</a:t>
            </a:r>
            <a:r>
              <a:rPr lang="en-US" dirty="0">
                <a:solidFill>
                  <a:schemeClr val="bg1"/>
                </a:solidFill>
              </a:rPr>
              <a:t> to </a:t>
            </a:r>
            <a:r>
              <a:rPr lang="en-US" dirty="0" err="1">
                <a:solidFill>
                  <a:schemeClr val="bg1"/>
                </a:solidFill>
              </a:rPr>
              <a:t>željeli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vlasti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ulovile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bacile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tamnicu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hr-HR" dirty="0" smtClean="0">
                <a:solidFill>
                  <a:schemeClr val="bg1"/>
                </a:solidFill>
              </a:rPr>
              <a:t> 14. veljače.</a:t>
            </a:r>
          </a:p>
          <a:p>
            <a:r>
              <a:rPr lang="hr-HR" dirty="0" err="1">
                <a:solidFill>
                  <a:schemeClr val="bg1"/>
                </a:solidFill>
              </a:rPr>
              <a:t>S</a:t>
            </a:r>
            <a:r>
              <a:rPr lang="en-US" dirty="0" err="1" smtClean="0">
                <a:solidFill>
                  <a:schemeClr val="bg1"/>
                </a:solidFill>
              </a:rPr>
              <a:t>većeniku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Valentinu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odrubili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glavu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>
                <a:solidFill>
                  <a:srgbClr val="C00000"/>
                </a:solidFill>
              </a:rPr>
              <a:t>U Hrvatskoj se obilježavanje Valentinova kao blagdana zaljubljenih uglavnom vezuje uz utjecaje iz američke popularne kulture, ali je u Međimurju i ranije postojao narodni običaj da se za djecu dan sv. Valentina ostavlja djeci peciva u obliku ptica u dvorištu, uz objašnjenje da je to dan kada ptice imaju </a:t>
            </a:r>
            <a:r>
              <a:rPr lang="vi-VN" dirty="0" smtClean="0">
                <a:solidFill>
                  <a:srgbClr val="C00000"/>
                </a:solidFill>
              </a:rPr>
              <a:t>svadbu</a:t>
            </a:r>
            <a:r>
              <a:rPr lang="hr-HR" dirty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Najstariju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čestitku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Valentinovo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napisao</a:t>
            </a:r>
            <a:r>
              <a:rPr lang="en-US" dirty="0">
                <a:solidFill>
                  <a:schemeClr val="bg1"/>
                </a:solidFill>
              </a:rPr>
              <a:t> je </a:t>
            </a:r>
            <a:r>
              <a:rPr lang="hr-HR" dirty="0" smtClean="0">
                <a:solidFill>
                  <a:schemeClr val="bg1"/>
                </a:solidFill>
              </a:rPr>
              <a:t>francuski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vojvoda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Karlo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Orleanski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Namjenio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ju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svojoj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supruzi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dok</a:t>
            </a:r>
            <a:r>
              <a:rPr lang="en-US" dirty="0">
                <a:solidFill>
                  <a:schemeClr val="bg1"/>
                </a:solidFill>
              </a:rPr>
              <a:t> je bio u </a:t>
            </a:r>
            <a:r>
              <a:rPr lang="en-US" dirty="0" err="1">
                <a:solidFill>
                  <a:schemeClr val="bg1"/>
                </a:solidFill>
              </a:rPr>
              <a:t>zatočeništvu</a:t>
            </a:r>
            <a:r>
              <a:rPr lang="en-US" dirty="0">
                <a:solidFill>
                  <a:schemeClr val="bg1"/>
                </a:solidFill>
              </a:rPr>
              <a:t> u </a:t>
            </a:r>
            <a:r>
              <a:rPr lang="hr-HR" dirty="0" smtClean="0">
                <a:solidFill>
                  <a:schemeClr val="bg1"/>
                </a:solidFill>
              </a:rPr>
              <a:t>Engleskoj.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err="1">
                <a:solidFill>
                  <a:schemeClr val="bg1"/>
                </a:solidFill>
              </a:rPr>
              <a:t>Svake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godine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Valentinovo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pošalje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milijardu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čestitaka</a:t>
            </a:r>
            <a:r>
              <a:rPr lang="en-US" dirty="0">
                <a:solidFill>
                  <a:schemeClr val="bg1"/>
                </a:solidFill>
              </a:rPr>
              <a:t>, a </a:t>
            </a:r>
            <a:r>
              <a:rPr lang="en-US" dirty="0" err="1">
                <a:solidFill>
                  <a:schemeClr val="bg1"/>
                </a:solidFill>
              </a:rPr>
              <a:t>nešto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više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pošalje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jedino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Božić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Valentinovo</a:t>
            </a:r>
            <a:r>
              <a:rPr lang="en-US" dirty="0">
                <a:solidFill>
                  <a:schemeClr val="bg1"/>
                </a:solidFill>
              </a:rPr>
              <a:t> je, </a:t>
            </a:r>
            <a:r>
              <a:rPr lang="en-US" dirty="0" err="1" smtClean="0">
                <a:solidFill>
                  <a:schemeClr val="bg1"/>
                </a:solidFill>
              </a:rPr>
              <a:t>uz</a:t>
            </a:r>
            <a:r>
              <a:rPr lang="hr-HR" dirty="0" smtClean="0">
                <a:solidFill>
                  <a:schemeClr val="bg1"/>
                </a:solidFill>
              </a:rPr>
              <a:t> Majčin</a:t>
            </a:r>
            <a:r>
              <a:rPr lang="hr-HR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kada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kupuje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najviše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cvijeća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Svake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godine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djevojke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žene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širom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svijeta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Valentinovo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zajedno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dobiju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oko</a:t>
            </a:r>
            <a:r>
              <a:rPr lang="en-US" dirty="0">
                <a:solidFill>
                  <a:schemeClr val="bg1"/>
                </a:solidFill>
              </a:rPr>
              <a:t> 50 </a:t>
            </a:r>
            <a:r>
              <a:rPr lang="en-US" dirty="0" err="1">
                <a:solidFill>
                  <a:schemeClr val="bg1"/>
                </a:solidFill>
              </a:rPr>
              <a:t>milijuna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hr-HR" dirty="0" smtClean="0">
                <a:solidFill>
                  <a:schemeClr val="bg1"/>
                </a:solidFill>
              </a:rPr>
              <a:t>ruža.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Izradila: Ena </a:t>
            </a:r>
            <a:r>
              <a:rPr lang="hr-HR" dirty="0" err="1" smtClean="0">
                <a:solidFill>
                  <a:srgbClr val="C00000"/>
                </a:solidFill>
              </a:rPr>
              <a:t>Čuljak</a:t>
            </a:r>
            <a:endParaRPr lang="hr-HR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178</Words>
  <Application>Microsoft Office PowerPoint</Application>
  <PresentationFormat>Prikaz na zaslonu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Office Theme</vt:lpstr>
      <vt:lpstr>VALENTINOVO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VALENTINOVO</dc:title>
  <dc:creator>user</dc:creator>
  <cp:lastModifiedBy>prof</cp:lastModifiedBy>
  <cp:revision>8</cp:revision>
  <dcterms:created xsi:type="dcterms:W3CDTF">2016-01-30T14:58:02Z</dcterms:created>
  <dcterms:modified xsi:type="dcterms:W3CDTF">2016-02-02T16:55:33Z</dcterms:modified>
</cp:coreProperties>
</file>