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18.11.2014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Pravokutnik 3"/>
          <p:cNvSpPr/>
          <p:nvPr/>
        </p:nvSpPr>
        <p:spPr>
          <a:xfrm>
            <a:off x="1907704" y="2780928"/>
            <a:ext cx="55446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9600" dirty="0" smtClean="0"/>
              <a:t>FILM</a:t>
            </a:r>
            <a:endParaRPr lang="hr-HR" sz="9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vi-VN" sz="7400" b="1" dirty="0" smtClean="0"/>
              <a:t>Film</a:t>
            </a:r>
            <a:r>
              <a:rPr lang="vi-VN" sz="7400" dirty="0" smtClean="0"/>
              <a:t> (eng. </a:t>
            </a:r>
            <a:r>
              <a:rPr lang="vi-VN" sz="7400" i="1" dirty="0" smtClean="0"/>
              <a:t>film</a:t>
            </a:r>
            <a:r>
              <a:rPr lang="vi-VN" sz="7400" dirty="0" smtClean="0"/>
              <a:t> - kožica, opna, tanki sloj) vizualna je projekcija u pokretu, najčešće ozvučena. Razlika između filma i snimke je u tome što film gradi neko očekivanje koje zatim ispuni (npr. rijeka koja teče je snimka, a rijeka koja teče i zatim se ukaže brod je film). Filmska slika je ono što se pretežno razabire na temelju projekcije filmske snimke.</a:t>
            </a:r>
          </a:p>
          <a:p>
            <a:r>
              <a:rPr lang="vi-VN" sz="7400" dirty="0" smtClean="0"/>
              <a:t>Kao i drugi oblici umjetnosti, film je namijenjen publici. Filmovi se gledaju u posebnom prostoru za projekciju (kino), ili bilo gdje drugdje (video). Film se često spominje kao </a:t>
            </a:r>
            <a:r>
              <a:rPr lang="vi-VN" sz="7400" i="1" dirty="0" smtClean="0"/>
              <a:t>sedma umjetnost</a:t>
            </a:r>
            <a:r>
              <a:rPr lang="vi-VN" sz="7400" dirty="0" smtClean="0"/>
              <a:t>, kao što je strip</a:t>
            </a:r>
            <a:r>
              <a:rPr lang="hr-HR" sz="7400" dirty="0" smtClean="0"/>
              <a:t> </a:t>
            </a:r>
            <a:r>
              <a:rPr lang="vi-VN" sz="7400" dirty="0" smtClean="0"/>
              <a:t>nazvan devetom umjetnošću.</a:t>
            </a:r>
          </a:p>
          <a:p>
            <a:r>
              <a:rPr lang="vi-VN" sz="7400" dirty="0" smtClean="0"/>
              <a:t>Filmsko djelo je cjelovit te društveno i doživljajno svrhovit filmski proizvod. Film i kinematografiju sustavno proučava humanističko-znanstvena disciplina filmologija.</a:t>
            </a:r>
          </a:p>
          <a:p>
            <a:endParaRPr lang="hr-HR" dirty="0"/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509120"/>
            <a:ext cx="2428875" cy="1885950"/>
          </a:xfrm>
          <a:prstGeom prst="rect">
            <a:avLst/>
          </a:prstGeom>
        </p:spPr>
      </p:pic>
      <p:pic>
        <p:nvPicPr>
          <p:cNvPr id="5" name="Slika 4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653136"/>
            <a:ext cx="2390775" cy="1914525"/>
          </a:xfrm>
          <a:prstGeom prst="rect">
            <a:avLst/>
          </a:prstGeom>
        </p:spPr>
      </p:pic>
      <p:pic>
        <p:nvPicPr>
          <p:cNvPr id="6" name="Slika 5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25144"/>
            <a:ext cx="2543175" cy="1800225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Nijemi film</a:t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000" dirty="0" smtClean="0"/>
              <a:t>U Parizu je 22. ožujka 1895. godine prikazan film braće Lumière "Izlazak radnika iz tvornice". To je bila prva filmska predstava na svijetu. Trajala je tek nekoliko minuta, a priređivačima je donijela prihod od 35 franaka jer je toj projekciji prisustvovalo svega 35 gledatelja koji su platili cijenu ulaznice od po 1 franak. Zanimljivo je spomenuti kako je toj prvoj projekciji prisustvovao i sam Georges Méliès koji se inače smatra "ocem animacije" odnosno ocem filmskog pravca koji nazivamo fikcijom-snovima.</a:t>
            </a:r>
            <a:endParaRPr lang="hr-HR" sz="2000" dirty="0"/>
          </a:p>
        </p:txBody>
      </p:sp>
      <p:pic>
        <p:nvPicPr>
          <p:cNvPr id="5" name="Slika 4" descr="preuz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509120"/>
            <a:ext cx="2562225" cy="1790700"/>
          </a:xfrm>
          <a:prstGeom prst="rect">
            <a:avLst/>
          </a:prstGeom>
        </p:spPr>
      </p:pic>
      <p:pic>
        <p:nvPicPr>
          <p:cNvPr id="6" name="Slika 5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4077072"/>
            <a:ext cx="3816424" cy="2539657"/>
          </a:xfrm>
          <a:prstGeom prst="rect">
            <a:avLst/>
          </a:prstGeom>
        </p:spPr>
      </p:pic>
      <p:pic>
        <p:nvPicPr>
          <p:cNvPr id="7" name="Slika 6" descr="Film_stri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188640"/>
            <a:ext cx="1829569" cy="1217223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Zvučni film</a:t>
            </a:r>
            <a:br>
              <a:rPr lang="hr-HR" b="1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Sinkronizaciju filma, </a:t>
            </a:r>
            <a:r>
              <a:rPr lang="hr-HR" sz="2000" dirty="0" err="1" smtClean="0"/>
              <a:t>tj</a:t>
            </a:r>
            <a:r>
              <a:rPr lang="hr-HR" sz="2000" dirty="0" smtClean="0"/>
              <a:t>. istovremeno odvijanje slike i zvuka, omogućila je fotostanica. Prvi zvučni film službeno je prikazan 1927. u Americi, a nosio je naziv "Pjevač </a:t>
            </a:r>
            <a:r>
              <a:rPr lang="hr-HR" sz="2000" dirty="0" err="1" smtClean="0"/>
              <a:t>jazza</a:t>
            </a:r>
            <a:r>
              <a:rPr lang="hr-HR" sz="2000" dirty="0" smtClean="0"/>
              <a:t>" ili "</a:t>
            </a:r>
            <a:r>
              <a:rPr lang="hr-HR" sz="2000" dirty="0" err="1" smtClean="0"/>
              <a:t>Jazz</a:t>
            </a:r>
            <a:r>
              <a:rPr lang="hr-HR" sz="2000" dirty="0" smtClean="0"/>
              <a:t> pjevač". U glavnoj ulozi bio je glumac Al </a:t>
            </a:r>
            <a:r>
              <a:rPr lang="hr-HR" sz="2000" dirty="0" err="1" smtClean="0"/>
              <a:t>Jolson</a:t>
            </a:r>
            <a:r>
              <a:rPr lang="hr-HR" sz="2000" dirty="0" smtClean="0"/>
              <a:t>, a treba spomenuti da se sinkronizacija nije odnosila na cjelokupan film. Naime, samo dijelovi koji su se odnosili na glazbene točke bili su sinkronizirani, a ostali igrani dijelovi bili su projicirani kao i prijašnji filmovi.</a:t>
            </a:r>
            <a:endParaRPr lang="hr-HR" sz="2000" dirty="0"/>
          </a:p>
        </p:txBody>
      </p:sp>
      <p:pic>
        <p:nvPicPr>
          <p:cNvPr id="4" name="Slika 3" descr="audio_leve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149080"/>
            <a:ext cx="4176464" cy="13079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Žanrovi: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 rot="1298497">
            <a:off x="827584" y="1988840"/>
            <a:ext cx="20882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kriminalistički</a:t>
            </a:r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 rot="871485">
            <a:off x="3635896" y="2420888"/>
            <a:ext cx="223224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Povijesni film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 rot="570806">
            <a:off x="6084168" y="1556792"/>
            <a:ext cx="21602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komedija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 rot="20537218">
            <a:off x="6367064" y="2677674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Dugometražni film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 rot="862034">
            <a:off x="5364088" y="3789040"/>
            <a:ext cx="20882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horor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 rot="20916676">
            <a:off x="2987824" y="3429000"/>
            <a:ext cx="18002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triler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 rot="1120198">
            <a:off x="3707904" y="4725144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mjuzikl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 rot="1317124">
            <a:off x="899592" y="4437112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Znanstveno fantastični SF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 rot="20748316">
            <a:off x="5914625" y="4836099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Ljubavni film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 rot="380780">
            <a:off x="2987824" y="1052736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Animirani film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 rot="20807165">
            <a:off x="6300192" y="404664"/>
            <a:ext cx="223224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Dokumentarni film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 rot="20620693">
            <a:off x="3923928" y="5949280"/>
            <a:ext cx="18002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avanturistički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 rot="20774379">
            <a:off x="2123728" y="5661248"/>
            <a:ext cx="151216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Drama 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 rot="881596">
            <a:off x="6516216" y="6021288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Eksperimentalni film</a:t>
            </a:r>
            <a:endParaRPr lang="hr-HR" dirty="0"/>
          </a:p>
        </p:txBody>
      </p:sp>
      <p:sp>
        <p:nvSpPr>
          <p:cNvPr id="18" name="Pravokutnik 17"/>
          <p:cNvSpPr/>
          <p:nvPr/>
        </p:nvSpPr>
        <p:spPr>
          <a:xfrm rot="20705563">
            <a:off x="467544" y="620688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Biografski film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 rot="21049038">
            <a:off x="179512" y="5589240"/>
            <a:ext cx="165618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Kratkometražni film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 rot="20925214">
            <a:off x="395536" y="3212976"/>
            <a:ext cx="20162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Jednominutni film</a:t>
            </a:r>
            <a:endParaRPr lang="hr-HR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Ljudi koji rade na filmu (zanimanja):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r-HR" dirty="0" smtClean="0"/>
              <a:t>Redatelj</a:t>
            </a:r>
          </a:p>
          <a:p>
            <a:r>
              <a:rPr lang="hr-HR" dirty="0" smtClean="0"/>
              <a:t>Scenarist</a:t>
            </a:r>
          </a:p>
          <a:p>
            <a:r>
              <a:rPr lang="hr-HR" dirty="0" smtClean="0"/>
              <a:t>Filmski producent</a:t>
            </a:r>
          </a:p>
          <a:p>
            <a:r>
              <a:rPr lang="hr-HR" dirty="0" err="1" smtClean="0"/>
              <a:t>Casting</a:t>
            </a:r>
            <a:r>
              <a:rPr lang="hr-HR" dirty="0" smtClean="0"/>
              <a:t> </a:t>
            </a:r>
            <a:r>
              <a:rPr lang="hr-HR" dirty="0" err="1" smtClean="0"/>
              <a:t>director</a:t>
            </a:r>
            <a:endParaRPr lang="hr-HR" dirty="0" smtClean="0"/>
          </a:p>
          <a:p>
            <a:r>
              <a:rPr lang="hr-HR" dirty="0" smtClean="0"/>
              <a:t>Odnosi s javnošću</a:t>
            </a:r>
          </a:p>
          <a:p>
            <a:r>
              <a:rPr lang="hr-HR" dirty="0" smtClean="0"/>
              <a:t>Snimatelj</a:t>
            </a:r>
          </a:p>
          <a:p>
            <a:r>
              <a:rPr lang="hr-HR" dirty="0" smtClean="0"/>
              <a:t>Montažer</a:t>
            </a:r>
          </a:p>
          <a:p>
            <a:r>
              <a:rPr lang="hr-HR" dirty="0" smtClean="0"/>
              <a:t>Glumci</a:t>
            </a:r>
          </a:p>
          <a:p>
            <a:r>
              <a:rPr lang="hr-HR" dirty="0" smtClean="0"/>
              <a:t>Skladatelj</a:t>
            </a:r>
          </a:p>
          <a:p>
            <a:pPr>
              <a:buNone/>
            </a:pPr>
            <a:r>
              <a:rPr lang="hr-HR" dirty="0" smtClean="0"/>
              <a:t>         Šminker</a:t>
            </a:r>
          </a:p>
          <a:p>
            <a:r>
              <a:rPr lang="hr-HR" dirty="0" smtClean="0"/>
              <a:t>Kostimograf</a:t>
            </a:r>
          </a:p>
          <a:p>
            <a:r>
              <a:rPr lang="hr-HR" dirty="0" smtClean="0"/>
              <a:t>Scenograf</a:t>
            </a:r>
          </a:p>
          <a:p>
            <a:r>
              <a:rPr lang="hr-HR" dirty="0" smtClean="0"/>
              <a:t>Masker</a:t>
            </a:r>
          </a:p>
          <a:p>
            <a:r>
              <a:rPr lang="hr-HR" dirty="0" smtClean="0"/>
              <a:t>Statisti</a:t>
            </a:r>
          </a:p>
          <a:p>
            <a:r>
              <a:rPr lang="hr-HR" dirty="0" smtClean="0"/>
              <a:t>Kaskaderi</a:t>
            </a:r>
          </a:p>
          <a:p>
            <a:r>
              <a:rPr lang="hr-HR" dirty="0" smtClean="0"/>
              <a:t>Vozači</a:t>
            </a:r>
          </a:p>
          <a:p>
            <a:r>
              <a:rPr lang="hr-HR" dirty="0" smtClean="0"/>
              <a:t>Snimatelj zvuka</a:t>
            </a:r>
          </a:p>
          <a:p>
            <a:endParaRPr lang="hr-HR" dirty="0"/>
          </a:p>
        </p:txBody>
      </p:sp>
      <p:pic>
        <p:nvPicPr>
          <p:cNvPr id="5" name="Slika 4" descr="film-cr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484784"/>
            <a:ext cx="3816424" cy="2726358"/>
          </a:xfrm>
          <a:prstGeom prst="rect">
            <a:avLst/>
          </a:prstGeom>
        </p:spPr>
      </p:pic>
      <p:pic>
        <p:nvPicPr>
          <p:cNvPr id="6" name="Slika 5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492896"/>
            <a:ext cx="2466975" cy="1857375"/>
          </a:xfrm>
          <a:prstGeom prst="rect">
            <a:avLst/>
          </a:prstGeom>
        </p:spPr>
      </p:pic>
      <p:pic>
        <p:nvPicPr>
          <p:cNvPr id="7" name="Slika 6" descr="images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4437112"/>
            <a:ext cx="3816424" cy="2137197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Rezervirano mjesto sadržaja 4" descr="¸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4053302"/>
            <a:ext cx="3744416" cy="2804698"/>
          </a:xfrm>
        </p:spPr>
      </p:pic>
      <p:sp>
        <p:nvSpPr>
          <p:cNvPr id="4" name="Pravokutnik 3"/>
          <p:cNvSpPr/>
          <p:nvPr/>
        </p:nvSpPr>
        <p:spPr>
          <a:xfrm>
            <a:off x="1403648" y="1844824"/>
            <a:ext cx="619268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7200" dirty="0" smtClean="0"/>
              <a:t>Izradila: </a:t>
            </a:r>
            <a:r>
              <a:rPr lang="hr-HR" sz="7200" dirty="0" smtClean="0"/>
              <a:t>Helena </a:t>
            </a:r>
            <a:r>
              <a:rPr lang="hr-HR" sz="7200" dirty="0" err="1" smtClean="0"/>
              <a:t>Dupor</a:t>
            </a:r>
            <a:r>
              <a:rPr lang="hr-HR" sz="7200" smtClean="0"/>
              <a:t> 1.F</a:t>
            </a:r>
            <a:endParaRPr lang="hr-HR" sz="7200" dirty="0"/>
          </a:p>
        </p:txBody>
      </p:sp>
      <p:cxnSp>
        <p:nvCxnSpPr>
          <p:cNvPr id="11" name="Kutni poveznik 10"/>
          <p:cNvCxnSpPr/>
          <p:nvPr/>
        </p:nvCxnSpPr>
        <p:spPr>
          <a:xfrm rot="16200000" flipH="1">
            <a:off x="269268" y="386916"/>
            <a:ext cx="1584176" cy="118762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trelica udesno 11"/>
          <p:cNvSpPr/>
          <p:nvPr/>
        </p:nvSpPr>
        <p:spPr>
          <a:xfrm>
            <a:off x="179512" y="2708920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Strelica dolje 12"/>
          <p:cNvSpPr/>
          <p:nvPr/>
        </p:nvSpPr>
        <p:spPr>
          <a:xfrm>
            <a:off x="4283968" y="260648"/>
            <a:ext cx="72008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86</Words>
  <Application>Microsoft Office PowerPoint</Application>
  <PresentationFormat>Prikaz na zaslonu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Slajd 1</vt:lpstr>
      <vt:lpstr>Slajd 2</vt:lpstr>
      <vt:lpstr>Nijemi film </vt:lpstr>
      <vt:lpstr>Zvučni film </vt:lpstr>
      <vt:lpstr>Žanrovi: </vt:lpstr>
      <vt:lpstr>Ljudi koji rade na filmu (zanimanja):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Dupor</dc:creator>
  <cp:lastModifiedBy>Dupor</cp:lastModifiedBy>
  <cp:revision>5</cp:revision>
  <dcterms:created xsi:type="dcterms:W3CDTF">2014-11-18T09:13:13Z</dcterms:created>
  <dcterms:modified xsi:type="dcterms:W3CDTF">2014-11-18T09:46:39Z</dcterms:modified>
</cp:coreProperties>
</file>