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ugaonik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Zaobljeni pravougaonik 9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Naslov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20" name="Podnaslov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bs-Latn-BA" smtClean="0"/>
              <a:t>Kliknite da dodate stil podnaslova prototipa</a:t>
            </a:r>
            <a:endParaRPr kumimoji="0" lang="en-US"/>
          </a:p>
        </p:txBody>
      </p:sp>
      <p:sp>
        <p:nvSpPr>
          <p:cNvPr id="19" name="Čuvar mjesta podatak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11" name="Čuvar mjesta broja slajd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6629400" y="533405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vertikalnog teksta 2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aobljeni pravougaonik 13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Zaobljeni pravougaonik 10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podatak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5" name="Čuvar mjesta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Čuvar mjesta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sadržaja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</p:txBody>
      </p:sp>
      <p:sp>
        <p:nvSpPr>
          <p:cNvPr id="5" name="Čuvar mjesta sadržaja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6" name="Čuvar mjesta sadržaja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7" name="Čuvar mjesta podatak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8" name="Čuvar mjesta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Čuvar mjesta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podatak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4" name="Čuvar mjesta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ugaonik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Čuvar mjesta podatak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3" name="Čuvar mjesta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Čuvar mjesta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3" name="Čuvar mjesta teksta 2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4" name="Čuvar mjesta sadržaja 3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jeni pravougaonik 14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avougaonik zaobljen na jednom uglu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4" name="Čuvar mjesta teksta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bs-Latn-BA" smtClean="0"/>
              <a:t>Kliknite da uredite stilove teksta prototipa</a:t>
            </a:r>
          </a:p>
          <a:p>
            <a:pPr lvl="1" eaLnBrk="1" latinLnBrk="0" hangingPunct="1"/>
            <a:r>
              <a:rPr lang="bs-Latn-BA" smtClean="0"/>
              <a:t>Drugi nivo</a:t>
            </a:r>
          </a:p>
          <a:p>
            <a:pPr lvl="2" eaLnBrk="1" latinLnBrk="0" hangingPunct="1"/>
            <a:r>
              <a:rPr lang="bs-Latn-BA" smtClean="0"/>
              <a:t>Treći nivo</a:t>
            </a:r>
          </a:p>
          <a:p>
            <a:pPr lvl="3" eaLnBrk="1" latinLnBrk="0" hangingPunct="1"/>
            <a:r>
              <a:rPr lang="bs-Latn-BA" smtClean="0"/>
              <a:t>Četvrti nivo</a:t>
            </a:r>
          </a:p>
          <a:p>
            <a:pPr lvl="4" eaLnBrk="1" latinLnBrk="0" hangingPunct="1"/>
            <a:r>
              <a:rPr lang="bs-Latn-BA" smtClean="0"/>
              <a:t>Peti nivo</a:t>
            </a:r>
            <a:endParaRPr kumimoji="0" lang="en-US"/>
          </a:p>
        </p:txBody>
      </p:sp>
      <p:sp>
        <p:nvSpPr>
          <p:cNvPr id="5" name="Čuvar mjesta podatak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6" name="Čuvar mjesta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Čuvar mjesta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  <p:sp>
        <p:nvSpPr>
          <p:cNvPr id="3" name="Čuvar mjesta za slik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bs-Latn-BA" smtClean="0"/>
              <a:t>Klinite na ikonu da dodate sliku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jeni pravougaonik 6"/>
          <p:cNvSpPr/>
          <p:nvPr/>
        </p:nvSpPr>
        <p:spPr>
          <a:xfrm>
            <a:off x="304802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Zaobljeni pravougaonik 8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Čuvar mjesta naslova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bs-Latn-BA" smtClean="0"/>
              <a:t>Kliknite da uredite stilove prototipa naslova</a:t>
            </a:r>
            <a:endParaRPr kumimoji="0" lang="en-US"/>
          </a:p>
        </p:txBody>
      </p:sp>
      <p:sp>
        <p:nvSpPr>
          <p:cNvPr id="4" name="Čuvar mjesta teksta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bs-Latn-BA" smtClean="0"/>
              <a:t>Kliknite da uredite stilove teksta prototipa</a:t>
            </a:r>
          </a:p>
          <a:p>
            <a:pPr lvl="1" eaLnBrk="1" latinLnBrk="0" hangingPunct="1"/>
            <a:r>
              <a:rPr kumimoji="0" lang="bs-Latn-BA" smtClean="0"/>
              <a:t>Drugi nivo</a:t>
            </a:r>
          </a:p>
          <a:p>
            <a:pPr lvl="2" eaLnBrk="1" latinLnBrk="0" hangingPunct="1"/>
            <a:r>
              <a:rPr kumimoji="0" lang="bs-Latn-BA" smtClean="0"/>
              <a:t>Treći nivo</a:t>
            </a:r>
          </a:p>
          <a:p>
            <a:pPr lvl="3" eaLnBrk="1" latinLnBrk="0" hangingPunct="1"/>
            <a:r>
              <a:rPr kumimoji="0" lang="bs-Latn-BA" smtClean="0"/>
              <a:t>Četvrti nivo</a:t>
            </a:r>
          </a:p>
          <a:p>
            <a:pPr lvl="4" eaLnBrk="1" latinLnBrk="0" hangingPunct="1"/>
            <a:r>
              <a:rPr kumimoji="0" lang="bs-Latn-BA" smtClean="0"/>
              <a:t>Peti nivo</a:t>
            </a:r>
            <a:endParaRPr kumimoji="0" lang="en-US"/>
          </a:p>
        </p:txBody>
      </p:sp>
      <p:sp>
        <p:nvSpPr>
          <p:cNvPr id="25" name="Čuvar mjesta podataka 24"/>
          <p:cNvSpPr>
            <a:spLocks noGrp="1"/>
          </p:cNvSpPr>
          <p:nvPr>
            <p:ph type="dt" sz="half" idx="2"/>
          </p:nvPr>
        </p:nvSpPr>
        <p:spPr>
          <a:xfrm>
            <a:off x="3776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065730-82A0-4534-8F7A-E11ADA49099F}" type="datetimeFigureOut">
              <a:rPr lang="sr-Latn-CS" smtClean="0"/>
              <a:t>14.11.2014</a:t>
            </a:fld>
            <a:endParaRPr lang="hr-HR"/>
          </a:p>
        </p:txBody>
      </p:sp>
      <p:sp>
        <p:nvSpPr>
          <p:cNvPr id="18" name="Čuvar mjesta podnožja 17"/>
          <p:cNvSpPr>
            <a:spLocks noGrp="1"/>
          </p:cNvSpPr>
          <p:nvPr>
            <p:ph type="ftr" sz="quarter" idx="3"/>
          </p:nvPr>
        </p:nvSpPr>
        <p:spPr>
          <a:xfrm>
            <a:off x="6062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5" name="Čuvar mjesta broja slajda 4"/>
          <p:cNvSpPr>
            <a:spLocks noGrp="1"/>
          </p:cNvSpPr>
          <p:nvPr>
            <p:ph type="sldNum" sz="quarter" idx="4"/>
          </p:nvPr>
        </p:nvSpPr>
        <p:spPr>
          <a:xfrm>
            <a:off x="8348328" y="61118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37196A5-B5A0-4F11-9A71-CD7FD2EC513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57159" y="1357298"/>
            <a:ext cx="8429684" cy="168592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hr-HR" spc="50" dirty="0" smtClean="0">
                <a:ln w="28575">
                  <a:solidFill>
                    <a:schemeClr val="accent3">
                      <a:lumMod val="75000"/>
                    </a:schemeClr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Hrvatske Specijalne Snage</a:t>
            </a:r>
            <a:endParaRPr lang="hr-HR" spc="50" dirty="0">
              <a:ln w="28575">
                <a:solidFill>
                  <a:schemeClr val="accent3">
                    <a:lumMod val="75000"/>
                  </a:schemeClr>
                </a:solidFill>
              </a:ln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Slika 3" descr="554825_346953392056741_1673237602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2357430"/>
            <a:ext cx="4071966" cy="4071966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7355228" cy="4041656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Bojna za specijalna djelovanja (kratica BSD) elitna je postrojba oružanih snaga Republike Hrvatske. U sastavu je pristožernih postrojbi Glavnog stožera Oružanih snaga. Nastala je 8. rujna 2000. godine, spajanjem djelatnika Središta za posebne borbene vještine iz "Šepurina" i 1. hrvatskog gardijskog zdruga. Bojna za specijalna djelovanja ima središte u Vojarni "Drgomalj" u Delnicama.</a:t>
            </a:r>
            <a:endParaRPr lang="hr-HR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Slika 3" descr="inde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8" y="4143380"/>
            <a:ext cx="2214578" cy="2277104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Bojna je danas jedna od najelitnijih postrojbi Hrvatske vojske te jedna od najbolje obučenih i najbolje opremljenih postrojbi za specijalne operacije u regiji.</a:t>
            </a:r>
            <a:endParaRPr lang="hr-HR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Slika 3" descr="IMG_8188-ma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2786058"/>
            <a:ext cx="4786346" cy="3589760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183880" cy="69437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                   </a:t>
            </a:r>
            <a:br>
              <a:rPr lang="hr-HR" dirty="0" smtClean="0"/>
            </a:br>
            <a:r>
              <a:rPr lang="hr-HR" dirty="0" smtClean="0"/>
              <a:t> </a:t>
            </a:r>
            <a:r>
              <a:rPr lang="hr-HR" dirty="0" smtClean="0"/>
              <a:t>                     </a:t>
            </a:r>
            <a:r>
              <a:rPr lang="hr-HR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Povijest</a:t>
            </a:r>
            <a:endParaRPr lang="hr-HR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28596" y="1071546"/>
            <a:ext cx="8429684" cy="5357850"/>
          </a:xfrm>
        </p:spPr>
        <p:txBody>
          <a:bodyPr>
            <a:normAutofit fontScale="62500" lnSpcReduction="20000"/>
          </a:bodyPr>
          <a:lstStyle/>
          <a:p>
            <a:r>
              <a:rPr lang="hr-HR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Okosnicu Bojne za specijalna djelovanja čine pripadnici hrvatske vojske koji su proizašli iz Domovinskog rata i koji su bili u sastavu specijalnih i izvidničkih postrojbi i gardijskih brigada. Do danas je izrasla u jednu od najelitnijih i najobučenijih postrojbi Hrvatske vojske, a njezini pripadnici osposobljeni su za operacije na kopnu, moru i u zraku, u svim vremenskim uvjetima i na svim terenima</a:t>
            </a:r>
            <a:r>
              <a:rPr lang="hr-HR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</a:p>
          <a:p>
            <a:endParaRPr lang="hr-HR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vi-VN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Među </a:t>
            </a:r>
            <a:r>
              <a:rPr lang="vi-VN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ostalim postrojba je specijalizirana za ubacivanje u neprijateljsku pozadinu i izvlačenje snaga iz neprijateljske </a:t>
            </a:r>
            <a:r>
              <a:rPr lang="vi-VN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pozadine, </a:t>
            </a:r>
            <a:r>
              <a:rPr lang="vi-VN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antiteroristička djelovanja, pružanje pomoći u mogućim elementarnim nepogodama i nesrećama većih razmjera, sudjelovanje u međunarodnim vojnim operacijama, provedbu specijalnih djelovanja u vojnim i nevojnim operacijama poput traganja i spašavanja, izviđanje, prikupljanje i obradu obavještajnih podataka, izvođenje diverzantskih akcija u vodi, zraku i na kopnu, posebno na nepristupačnom terenu i drugo.</a:t>
            </a:r>
            <a:endParaRPr lang="hr-HR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50006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                        Ustroj</a:t>
            </a:r>
            <a:endParaRPr lang="hr-HR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285720" y="1000108"/>
            <a:ext cx="8501122" cy="5572164"/>
          </a:xfrm>
        </p:spPr>
        <p:txBody>
          <a:bodyPr>
            <a:normAutofit fontScale="62500" lnSpcReduction="20000"/>
          </a:bodyPr>
          <a:lstStyle/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Zapovjedni vod - zadužen za osiguranje sustava veze, sanitet, opskrbu i transportno osiuranje</a:t>
            </a:r>
          </a:p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 satnija za specijalna djelovanja - specijalizirana za provedbu zračno-desantnih operacija te zauzimanje i osiguranje zračno-desantne osnovice.</a:t>
            </a:r>
          </a:p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 satnija za specijalna djelovanja - specijalizirana za provedbu operacija u brdsko-planinskom okružju te zimskim uvjetima. Nositelj provedbe obuke skijanja i alpinizma.</a:t>
            </a:r>
          </a:p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 satnija za specijalna djelovanja - specijalizirana za provedbu amfibijsko-desantnih operacija na moru i unutrašnjim vodama. Nositelj provedbe obuke za borbenog plivača i ronitelje.</a:t>
            </a:r>
          </a:p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Satnija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 gradsku i antiterorističku borbu - specijalizirana za gradsko i antiterorističko djelovanje. Posebno osposobljena za pripremu i provedbu antiterorističkih operacija (izravne akcije na objekte, rješavanje talačkih situacija) te osiguranju VIP osoba. Nastala je uklapanjem Antiterorističke jedinice Vojne policije (ATVP) u BSD.</a:t>
            </a:r>
          </a:p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Satnija </a:t>
            </a:r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za vatrenu potporu - nositelj provedbe snajperske i minobacačke obuke. Daje izravnu vatrenu potporu ostalim cijelinama BSD .</a:t>
            </a:r>
          </a:p>
          <a:p>
            <a:endParaRPr lang="hr-HR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8183880" cy="714380"/>
          </a:xfrm>
        </p:spPr>
        <p:txBody>
          <a:bodyPr/>
          <a:lstStyle/>
          <a:p>
            <a:r>
              <a:rPr lang="hr-HR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               Selekcija</a:t>
            </a:r>
            <a:endParaRPr lang="hr-HR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428596" y="928670"/>
            <a:ext cx="8286808" cy="2571768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Na selekcijsku obuku dragovoljno dolaze pripadnici svih grana Oružanih snaga. Svi kandidati najprije prolaze psihološka testiranja i zdravstveni pregled, a nakon toga pristupaju motoričkim pripremama. Oni koji sve to zadovolje pristupaju selekcijskoj obuci koja se provodi u kampu na Udbini i traje 90 dana.</a:t>
            </a:r>
            <a:endParaRPr lang="hr-HR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4" name="Slika 3" descr="WIL_73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429000"/>
            <a:ext cx="4071966" cy="3071834"/>
          </a:xfrm>
          <a:prstGeom prst="rect">
            <a:avLst/>
          </a:prstGeom>
        </p:spPr>
      </p:pic>
      <p:pic>
        <p:nvPicPr>
          <p:cNvPr id="5" name="Slika 4" descr="phoca_thumb_l_losinj_31052013_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3429000"/>
            <a:ext cx="4107653" cy="3095625"/>
          </a:xfrm>
          <a:prstGeom prst="rect">
            <a:avLst/>
          </a:prstGeom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13292"/>
          </a:xfrm>
        </p:spPr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>
                <a:latin typeface="Maiandra GD" pitchFamily="34" charset="0"/>
              </a:rPr>
              <a:t>NAPRAVIO: Filip Vuković </a:t>
            </a:r>
            <a:r>
              <a:rPr lang="hr-HR" dirty="0" smtClean="0"/>
              <a:t>[ </a:t>
            </a:r>
            <a:r>
              <a:rPr lang="hr-HR" dirty="0" smtClean="0">
                <a:latin typeface="Tw Cen MT Condensed Extra Bold" pitchFamily="34" charset="-18"/>
              </a:rPr>
              <a:t>1.b</a:t>
            </a:r>
            <a:r>
              <a:rPr lang="hr-HR" dirty="0" smtClean="0"/>
              <a:t> ]</a:t>
            </a:r>
            <a:endParaRPr lang="hr-HR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37</TotalTime>
  <Words>459</Words>
  <Application>Microsoft Office PowerPoint</Application>
  <PresentationFormat>Prikazivanje na ekranu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Aspekt</vt:lpstr>
      <vt:lpstr>Hrvatske Specijalne Snage</vt:lpstr>
      <vt:lpstr>Slajd 2</vt:lpstr>
      <vt:lpstr>Slajd 3</vt:lpstr>
      <vt:lpstr>                                           Povijest</vt:lpstr>
      <vt:lpstr>                        Ustroj</vt:lpstr>
      <vt:lpstr>                  Selekcija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Hrvatske Specijalne Snage</dc:title>
  <dc:creator>Luka</dc:creator>
  <cp:lastModifiedBy>Luka</cp:lastModifiedBy>
  <cp:revision>4</cp:revision>
  <dcterms:created xsi:type="dcterms:W3CDTF">2014-11-14T18:14:57Z</dcterms:created>
  <dcterms:modified xsi:type="dcterms:W3CDTF">2014-11-14T18:52:37Z</dcterms:modified>
</cp:coreProperties>
</file>