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4" r:id="rId22"/>
    <p:sldId id="285" r:id="rId23"/>
    <p:sldId id="286" r:id="rId24"/>
    <p:sldId id="287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831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325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760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273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89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279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773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84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118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26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899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7B159-BEA1-4B59-B356-F83746F6ECCA}" type="datetimeFigureOut">
              <a:rPr lang="hr-HR" smtClean="0"/>
              <a:t>17.6.2023.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C8E56-1773-41BD-8AFE-93B0A612BA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326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hr-H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NASTAVA</a:t>
            </a:r>
            <a: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UPITNIKA ZA UČENIKE-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516438"/>
            <a:ext cx="9144000" cy="1655762"/>
          </a:xfrm>
        </p:spPr>
        <p:txBody>
          <a:bodyPr/>
          <a:lstStyle/>
          <a:p>
            <a:r>
              <a:rPr lang="hr-HR" dirty="0" smtClean="0"/>
              <a:t>3.2.2021.</a:t>
            </a:r>
          </a:p>
          <a:p>
            <a:endParaRPr lang="hr-HR" dirty="0"/>
          </a:p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Josipa Samardžija, psihologinja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096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0" i="0" dirty="0" smtClean="0">
                <a:solidFill>
                  <a:srgbClr val="202124"/>
                </a:solidFill>
                <a:effectLst/>
                <a:latin typeface="Google Sans"/>
              </a:rPr>
              <a:t>Koliko su ti jasne upute koje dobiješ od nastavnika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1227" y="2481795"/>
            <a:ext cx="7957589" cy="294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Koliko si zadovoljan/zadovoljna s pojašnjavanjem gradiva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6147" y="2594202"/>
            <a:ext cx="8447775" cy="306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4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Tražiš li nastavnika pojašnjenje ukoliko ti nešto nije jasno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481" y="2292144"/>
            <a:ext cx="7887328" cy="325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0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0" i="0" dirty="0" smtClean="0">
                <a:solidFill>
                  <a:srgbClr val="202124"/>
                </a:solidFill>
                <a:effectLst/>
                <a:latin typeface="Google Sans"/>
              </a:rPr>
              <a:t>Procijeni količinu zadataka koje nastavnici zadaju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6690" y="2124542"/>
            <a:ext cx="7553599" cy="34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8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0" i="0" dirty="0" smtClean="0">
                <a:solidFill>
                  <a:srgbClr val="202124"/>
                </a:solidFill>
                <a:effectLst/>
                <a:latin typeface="Google Sans"/>
              </a:rPr>
              <a:t>Imaju li učenici dovoljno vremena za predaju zadaća?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2334" y="2476510"/>
            <a:ext cx="6810939" cy="326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2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b="0" i="0" dirty="0" smtClean="0">
                <a:solidFill>
                  <a:srgbClr val="202124"/>
                </a:solidFill>
                <a:effectLst/>
                <a:latin typeface="Google Sans"/>
              </a:rPr>
              <a:t>Koliko često dobiješ povratnu informaciju od nastavnika o izvršenim zadatcima u online nastavi?</a:t>
            </a:r>
            <a:endParaRPr lang="hr-HR" sz="32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8669" y="2229513"/>
            <a:ext cx="7077702" cy="303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0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Kako bi ocijenio/ocijenila komunikaciju s nastavnicima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2370" y="2341399"/>
            <a:ext cx="9401938" cy="352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4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Za koji nastavni predmet možeš reći da si se najbolje uklopio u online nastavi?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116778"/>
              </p:ext>
            </p:extLst>
          </p:nvPr>
        </p:nvGraphicFramePr>
        <p:xfrm>
          <a:off x="3765666" y="2249578"/>
          <a:ext cx="4264427" cy="3930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5858">
                  <a:extLst>
                    <a:ext uri="{9D8B030D-6E8A-4147-A177-3AD203B41FA5}">
                      <a16:colId xmlns:a16="http://schemas.microsoft.com/office/drawing/2014/main" val="537681033"/>
                    </a:ext>
                  </a:extLst>
                </a:gridCol>
                <a:gridCol w="1798569">
                  <a:extLst>
                    <a:ext uri="{9D8B030D-6E8A-4147-A177-3AD203B41FA5}">
                      <a16:colId xmlns:a16="http://schemas.microsoft.com/office/drawing/2014/main" val="533175223"/>
                    </a:ext>
                  </a:extLst>
                </a:gridCol>
              </a:tblGrid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Hrvatski jezik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14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605231741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Engleski jezik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11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1164161468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TZK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10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2787689388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Matematika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3523722548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Povijest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6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3160016559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Vjeronauk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3816603980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PIG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5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4412702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Tehnologija automehatronike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3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455766486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Računalstvo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3164348742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Informatika 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1549262972"/>
                  </a:ext>
                </a:extLst>
              </a:tr>
              <a:tr h="334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Cestovna vozila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2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94" marR="28594" marT="0" marB="0"/>
                </a:tc>
                <a:extLst>
                  <a:ext uri="{0D108BD9-81ED-4DB2-BD59-A6C34878D82A}">
                    <a16:rowId xmlns:a16="http://schemas.microsoft.com/office/drawing/2014/main" val="3227262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Koji nastavni predmet ti stvara najviše poteškoća u online nastavi?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149592"/>
              </p:ext>
            </p:extLst>
          </p:nvPr>
        </p:nvGraphicFramePr>
        <p:xfrm>
          <a:off x="3666693" y="1942005"/>
          <a:ext cx="4413278" cy="4516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1929">
                  <a:extLst>
                    <a:ext uri="{9D8B030D-6E8A-4147-A177-3AD203B41FA5}">
                      <a16:colId xmlns:a16="http://schemas.microsoft.com/office/drawing/2014/main" val="3330013478"/>
                    </a:ext>
                  </a:extLst>
                </a:gridCol>
                <a:gridCol w="1861349">
                  <a:extLst>
                    <a:ext uri="{9D8B030D-6E8A-4147-A177-3AD203B41FA5}">
                      <a16:colId xmlns:a16="http://schemas.microsoft.com/office/drawing/2014/main" val="695295848"/>
                    </a:ext>
                  </a:extLst>
                </a:gridCol>
              </a:tblGrid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Hrvatski jezik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4057888748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Matematika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19501220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TZK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508622712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Tehnologija </a:t>
                      </a:r>
                      <a:r>
                        <a:rPr lang="hr-HR" sz="1600" dirty="0" err="1">
                          <a:effectLst/>
                        </a:rPr>
                        <a:t>automehatronike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3429964991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Osnove tehničke mehanike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1702070104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Vjeronauk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1625042758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Engleski jezik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3919158039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Povijest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2471457204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PIG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441379711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Električni sklopovi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3032916653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CAD CAM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1244058314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Radne procedure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2970751582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Strojarske tehnologije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3228745081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Elementi strojeva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2655786470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Električne instalacije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824281389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Tehničko crtanje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52" marR="31552" marT="0" marB="0"/>
                </a:tc>
                <a:extLst>
                  <a:ext uri="{0D108BD9-81ED-4DB2-BD59-A6C34878D82A}">
                    <a16:rowId xmlns:a16="http://schemas.microsoft.com/office/drawing/2014/main" val="3008030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Smatraš li da je nastava u online obliku kvalitetnija od nastave u klasičnom obliku?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321" y="2401354"/>
            <a:ext cx="6642949" cy="32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6600" b="1" dirty="0" smtClean="0"/>
              <a:t>ISPITANICI</a:t>
            </a:r>
            <a:endParaRPr lang="hr-HR" sz="6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36595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000" dirty="0" smtClean="0"/>
              <a:t>Upitnik je bio dostupan svim učenicima u njihovim Google učionicama od 22. siječnja 2021.</a:t>
            </a:r>
          </a:p>
          <a:p>
            <a:pPr marL="0" indent="0" algn="ctr">
              <a:buNone/>
            </a:pPr>
            <a:endParaRPr lang="hr-HR" sz="4800" dirty="0" smtClean="0"/>
          </a:p>
          <a:p>
            <a:pPr marL="0" indent="0" algn="ctr">
              <a:buNone/>
            </a:pPr>
            <a:r>
              <a:rPr lang="hr-HR" sz="4800" dirty="0" smtClean="0"/>
              <a:t>Upitnik je ispunio 261 učenik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379861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Što bi promijenio/promijenila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104" y="2159418"/>
            <a:ext cx="3009900" cy="37623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6846" y="2159418"/>
            <a:ext cx="525780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202124"/>
                </a:solidFill>
                <a:latin typeface="Google Sans"/>
              </a:rPr>
              <a:t>Što bi promijenio/promijenila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17456"/>
            <a:ext cx="5181600" cy="37719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1593" y="1817456"/>
            <a:ext cx="488632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3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202124"/>
                </a:solidFill>
                <a:latin typeface="Google Sans"/>
              </a:rPr>
              <a:t>Što bi promijenio/promijenila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91099"/>
            <a:ext cx="5457825" cy="37528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2091099"/>
            <a:ext cx="648652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202124"/>
                </a:solidFill>
                <a:latin typeface="Google Sans"/>
              </a:rPr>
              <a:t>Što bi promijenio/promijenila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996" y="2110668"/>
            <a:ext cx="6581775" cy="37147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6913" y="2110668"/>
            <a:ext cx="222885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202124"/>
                </a:solidFill>
                <a:latin typeface="Google Sans"/>
              </a:rPr>
              <a:t>Što bi promijenio/promijenila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263" y="2018016"/>
            <a:ext cx="6657975" cy="37338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706" y="2018016"/>
            <a:ext cx="41529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0" i="0" dirty="0" smtClean="0">
                <a:solidFill>
                  <a:srgbClr val="202124"/>
                </a:solidFill>
                <a:effectLst/>
                <a:latin typeface="Google Sans"/>
              </a:rPr>
              <a:t>Na koji način se "odmaraš" od nastavnih sadržaja?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5659" y="1788046"/>
            <a:ext cx="6585810" cy="47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Ako želiš, napiši neki svoj komentar za kraj ili prijedlog kako poboljšati online nastavu.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436" y="2159332"/>
            <a:ext cx="5899180" cy="373380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186" y="2159332"/>
            <a:ext cx="372427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>
                <a:solidFill>
                  <a:srgbClr val="202124"/>
                </a:solidFill>
                <a:latin typeface="Google Sans"/>
              </a:rPr>
              <a:t>Ako želiš, napiši neki svoj komentar za kraj ili prijedlog kako poboljšati online nastavu.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744"/>
          <a:stretch/>
        </p:blipFill>
        <p:spPr>
          <a:xfrm>
            <a:off x="171970" y="2081919"/>
            <a:ext cx="6619528" cy="39052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3"/>
          <a:srcRect r="3080"/>
          <a:stretch/>
        </p:blipFill>
        <p:spPr>
          <a:xfrm>
            <a:off x="6791498" y="2081919"/>
            <a:ext cx="5345084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7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>
                <a:solidFill>
                  <a:srgbClr val="202124"/>
                </a:solidFill>
                <a:latin typeface="Google Sans"/>
              </a:rPr>
              <a:t>Ako želiš, napiši neki svoj komentar za kraj ili prijedlog kako poboljšati online nastavu.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7487" y="2196306"/>
            <a:ext cx="667702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2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>
                <a:solidFill>
                  <a:srgbClr val="202124"/>
                </a:solidFill>
                <a:latin typeface="Google Sans"/>
              </a:rPr>
              <a:t>Ako želiš, napiši neki svoj komentar za kraj ili prijedlog kako poboljšati online nastavu.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0350" y="2320131"/>
            <a:ext cx="659130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48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Sviđa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li ti se online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nastava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u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odnosu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na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redovnu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nastavu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1349"/>
          <a:stretch/>
        </p:blipFill>
        <p:spPr>
          <a:xfrm>
            <a:off x="507815" y="2412398"/>
            <a:ext cx="10003793" cy="301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65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>
                <a:solidFill>
                  <a:srgbClr val="202124"/>
                </a:solidFill>
                <a:latin typeface="Google Sans"/>
              </a:rPr>
              <a:t>Ako želiš, napiši neki svoj komentar za kraj ili prijedlog kako poboljšati online nastavu.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7525" y="2143919"/>
            <a:ext cx="60769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>
                <a:solidFill>
                  <a:srgbClr val="202124"/>
                </a:solidFill>
                <a:latin typeface="Google Sans"/>
              </a:rPr>
              <a:t>Ako želiš, napiši neki svoj komentar za kraj ili prijedlog kako poboljšati online nastavu.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0837" y="2143919"/>
            <a:ext cx="641032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39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>
                <a:solidFill>
                  <a:srgbClr val="202124"/>
                </a:solidFill>
                <a:latin typeface="Google Sans"/>
              </a:rPr>
              <a:t>Ako želiš, napiši neki svoj komentar za kraj ili prijedlog kako poboljšati online nastavu.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950" y="2067719"/>
            <a:ext cx="6134100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ZAKLJUČAK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3836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77% učenika online nastavu prati preko mobitela</a:t>
            </a:r>
          </a:p>
          <a:p>
            <a:r>
              <a:rPr lang="hr-HR" dirty="0" smtClean="0"/>
              <a:t>Najviše im se sviđaju kvizovi i PP prezentacije</a:t>
            </a:r>
          </a:p>
          <a:p>
            <a:r>
              <a:rPr lang="hr-HR" dirty="0" smtClean="0"/>
              <a:t>Oko polovice učenika se žali na </a:t>
            </a:r>
            <a:r>
              <a:rPr lang="hr-HR" dirty="0" smtClean="0">
                <a:solidFill>
                  <a:srgbClr val="FF0000"/>
                </a:solidFill>
              </a:rPr>
              <a:t>puno prepisivanja</a:t>
            </a:r>
          </a:p>
          <a:p>
            <a:r>
              <a:rPr lang="hr-HR" dirty="0" smtClean="0"/>
              <a:t>Učenici </a:t>
            </a:r>
            <a:r>
              <a:rPr lang="hr-HR" dirty="0" smtClean="0">
                <a:solidFill>
                  <a:srgbClr val="FF0000"/>
                </a:solidFill>
              </a:rPr>
              <a:t>rijetko traže nastavnika pojašnjenje gradiva </a:t>
            </a:r>
            <a:r>
              <a:rPr lang="hr-HR" dirty="0" smtClean="0"/>
              <a:t>iako im nije nešto jasno</a:t>
            </a:r>
          </a:p>
          <a:p>
            <a:r>
              <a:rPr lang="hr-HR" dirty="0" smtClean="0"/>
              <a:t>Većini učenika je dovoljno vremena za ispunjavanje zadataka iako predlažu da za neke zadatke dobiju više vremena</a:t>
            </a:r>
          </a:p>
          <a:p>
            <a:r>
              <a:rPr lang="hr-HR" dirty="0" smtClean="0"/>
              <a:t>Učenicima nedostaje škola i klasična nastava</a:t>
            </a:r>
          </a:p>
          <a:p>
            <a:r>
              <a:rPr lang="hr-HR" dirty="0" smtClean="0"/>
              <a:t>Predlažu češće nastavu preko ZOOM-a </a:t>
            </a:r>
          </a:p>
          <a:p>
            <a:r>
              <a:rPr lang="hr-HR" dirty="0">
                <a:solidFill>
                  <a:srgbClr val="FF0000"/>
                </a:solidFill>
              </a:rPr>
              <a:t>N</a:t>
            </a:r>
            <a:r>
              <a:rPr lang="hr-HR" dirty="0" smtClean="0">
                <a:solidFill>
                  <a:srgbClr val="FF0000"/>
                </a:solidFill>
              </a:rPr>
              <a:t>edostaje im kontakt s vršnjacima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693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ŠTO MOŽEMO POBOLJŠATI?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Smanjiti količinu gradiva koju učenici trebaju prepisivati</a:t>
            </a:r>
          </a:p>
          <a:p>
            <a:r>
              <a:rPr lang="hr-HR" dirty="0" smtClean="0"/>
              <a:t>Često nuditi dodatna pojašnjenja (jer ih sami rijetko traže iako im nije jasno gradivo koje samostalno moraju savladati)</a:t>
            </a:r>
          </a:p>
          <a:p>
            <a:r>
              <a:rPr lang="hr-HR" dirty="0" smtClean="0"/>
              <a:t>Češće koristiti video pojašnjenja </a:t>
            </a:r>
          </a:p>
          <a:p>
            <a:r>
              <a:rPr lang="hr-HR" dirty="0" smtClean="0"/>
              <a:t>Ponavljati naučeno gradivo kvizovima (to vole)</a:t>
            </a:r>
          </a:p>
          <a:p>
            <a:r>
              <a:rPr lang="hr-HR" dirty="0" smtClean="0"/>
              <a:t>Kad je moguće sat održati preko ZOOM-a </a:t>
            </a:r>
          </a:p>
          <a:p>
            <a:r>
              <a:rPr lang="hr-HR" dirty="0" smtClean="0"/>
              <a:t>Poticati komunikaciju među učenicima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Učenicima redovito slati povratnu informaciju o napretku, izvršenim i neizvršenim zadatcima 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1818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SRZ &amp; RAZREDNIK 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VRŠNJACI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Razrednici su jako važni svojim učenicima. </a:t>
            </a:r>
          </a:p>
          <a:p>
            <a:r>
              <a:rPr lang="hr-HR" dirty="0" smtClean="0"/>
              <a:t>Od razrednika dobivaju sve važne informacije i oni su im često kontakt s drugim nastavnicima.  </a:t>
            </a:r>
          </a:p>
          <a:p>
            <a:r>
              <a:rPr lang="hr-HR" dirty="0" smtClean="0"/>
              <a:t>Razrednik je prva osoba kojoj se javljaju ako imaju neki problem, razrednika traže pomoć i podršku.</a:t>
            </a:r>
          </a:p>
          <a:p>
            <a:r>
              <a:rPr lang="hr-HR" dirty="0" smtClean="0"/>
              <a:t>Učenicima nedostaje druženje s vršnjacima, žele se međusobno vidjeti. </a:t>
            </a:r>
          </a:p>
          <a:p>
            <a:r>
              <a:rPr lang="hr-H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 s vršnjacima je jako važan za mentalno zdravlje mladih</a:t>
            </a:r>
            <a:r>
              <a:rPr lang="hr-HR" dirty="0" smtClean="0"/>
              <a:t>.</a:t>
            </a:r>
          </a:p>
          <a:p>
            <a:r>
              <a:rPr lang="hr-HR" dirty="0" smtClean="0"/>
              <a:t>Razrednici mogu pomoći učenicima da ostanu u kontaktu s vršnjacima na različite načine (npr. </a:t>
            </a:r>
            <a:r>
              <a:rPr lang="hr-HR" dirty="0" err="1" smtClean="0"/>
              <a:t>Viber</a:t>
            </a:r>
            <a:r>
              <a:rPr lang="hr-HR" dirty="0" smtClean="0"/>
              <a:t> grupe razreda)</a:t>
            </a:r>
          </a:p>
          <a:p>
            <a:r>
              <a:rPr lang="hr-HR" dirty="0" smtClean="0"/>
              <a:t>Jedan prijedlog je da svi razrednici koji žele pokušaju održati </a:t>
            </a:r>
            <a:r>
              <a:rPr lang="hr-H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jedan sat SRZ-a preko ZOOM-a </a:t>
            </a:r>
            <a:r>
              <a:rPr lang="hr-HR" dirty="0" smtClean="0"/>
              <a:t>kako bi se svi međusobno vidjeli nakon dugo vremena.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74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Što koristiš za rad u virtualnoj učionici?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2370" y="2141951"/>
            <a:ext cx="8114736" cy="360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200" b="0" i="0" dirty="0" smtClean="0">
                <a:solidFill>
                  <a:srgbClr val="202124"/>
                </a:solidFill>
                <a:effectLst/>
                <a:latin typeface="Google Sans"/>
              </a:rPr>
              <a:t>Koliko vremena u danu provodiš u izvršavanju zadataka dobivenih u online nastavi? (ovo se odnosi na vrijeme provedeno izvan virtualne učionice)</a:t>
            </a:r>
            <a:endParaRPr lang="hr-HR" sz="32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4027" y="2279737"/>
            <a:ext cx="7480910" cy="340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9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Procijeni opterećenost u online nastavi, radite li više ili manje nego na klasičnoj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3005" y="2388828"/>
            <a:ext cx="5865534" cy="302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9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Što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ti se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najviše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sviđa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u online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nastavi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2257" y="2059041"/>
            <a:ext cx="8047486" cy="407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Što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ti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stvara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probleme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u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praćenju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 online </a:t>
            </a:r>
            <a:r>
              <a:rPr lang="it-IT" b="0" i="0" dirty="0" err="1" smtClean="0">
                <a:solidFill>
                  <a:srgbClr val="202124"/>
                </a:solidFill>
                <a:effectLst/>
                <a:latin typeface="Google Sans"/>
              </a:rPr>
              <a:t>nastave</a:t>
            </a:r>
            <a:r>
              <a:rPr lang="it-IT" b="0" i="0" dirty="0" smtClean="0">
                <a:solidFill>
                  <a:srgbClr val="202124"/>
                </a:solidFill>
                <a:effectLst/>
                <a:latin typeface="Google Sans"/>
              </a:rPr>
              <a:t>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5296" y="2112864"/>
            <a:ext cx="8063761" cy="415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0" i="0" dirty="0" smtClean="0">
                <a:solidFill>
                  <a:srgbClr val="202124"/>
                </a:solidFill>
                <a:effectLst/>
                <a:latin typeface="Google Sans"/>
              </a:rPr>
              <a:t>Kako se osjećaš tijekom rada u online nastavi?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9900" y="2710656"/>
            <a:ext cx="617220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9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722</Words>
  <Application>Microsoft Office PowerPoint</Application>
  <PresentationFormat>Široki zaslon</PresentationFormat>
  <Paragraphs>117</Paragraphs>
  <Slides>35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Google Sans</vt:lpstr>
      <vt:lpstr>Times New Roman</vt:lpstr>
      <vt:lpstr>Tema sustava Office</vt:lpstr>
      <vt:lpstr>    „ONLINE NASTAVA”  -ANALIZA UPITNIKA ZA UČENIKE-</vt:lpstr>
      <vt:lpstr>ISPITANICI</vt:lpstr>
      <vt:lpstr>Sviđa li ti se online nastava u odnosu na redovnu nastavu?</vt:lpstr>
      <vt:lpstr>Što koristiš za rad u virtualnoj učionici?</vt:lpstr>
      <vt:lpstr>Koliko vremena u danu provodiš u izvršavanju zadataka dobivenih u online nastavi? (ovo se odnosi na vrijeme provedeno izvan virtualne učionice)</vt:lpstr>
      <vt:lpstr>Procijeni opterećenost u online nastavi, radite li više ili manje nego na klasičnoj nastavi?</vt:lpstr>
      <vt:lpstr>Što ti se najviše sviđa u online nastavi?</vt:lpstr>
      <vt:lpstr>Što ti stvara probleme u praćenju online nastave?</vt:lpstr>
      <vt:lpstr>Kako se osjećaš tijekom rada u online nastavi?</vt:lpstr>
      <vt:lpstr>Koliko su ti jasne upute koje dobiješ od nastavnika u online nastavi?</vt:lpstr>
      <vt:lpstr>Koliko si zadovoljan/zadovoljna s pojašnjavanjem gradiva u online nastavi?</vt:lpstr>
      <vt:lpstr>Tražiš li nastavnika pojašnjenje ukoliko ti nešto nije jasno u online nastavi?</vt:lpstr>
      <vt:lpstr>Procijeni količinu zadataka koje nastavnici zadaju</vt:lpstr>
      <vt:lpstr>Imaju li učenici dovoljno vremena za predaju zadaća?</vt:lpstr>
      <vt:lpstr>Koliko često dobiješ povratnu informaciju od nastavnika o izvršenim zadatcima u online nastavi?</vt:lpstr>
      <vt:lpstr>Kako bi ocijenio/ocijenila komunikaciju s nastavnicima u online nastavi?</vt:lpstr>
      <vt:lpstr>Za koji nastavni predmet možeš reći da si se najbolje uklopio u online nastavi?</vt:lpstr>
      <vt:lpstr>Koji nastavni predmet ti stvara najviše poteškoća u online nastavi?</vt:lpstr>
      <vt:lpstr>Smatraš li da je nastava u online obliku kvalitetnija od nastave u klasičnom obliku?</vt:lpstr>
      <vt:lpstr>Što bi promijenio/promijenila u online nastavi?</vt:lpstr>
      <vt:lpstr>Što bi promijenio/promijenila u online nastavi?</vt:lpstr>
      <vt:lpstr>Što bi promijenio/promijenila u online nastavi?</vt:lpstr>
      <vt:lpstr>Što bi promijenio/promijenila u online nastavi?</vt:lpstr>
      <vt:lpstr>Što bi promijenio/promijenila u online nastavi?</vt:lpstr>
      <vt:lpstr>Na koji način se "odmaraš" od nastavnih sadržaja?</vt:lpstr>
      <vt:lpstr>Ako želiš, napiši neki svoj komentar za kraj ili prijedlog kako poboljšati online nastavu.</vt:lpstr>
      <vt:lpstr>Ako želiš, napiši neki svoj komentar za kraj ili prijedlog kako poboljšati online nastavu.</vt:lpstr>
      <vt:lpstr>Ako želiš, napiši neki svoj komentar za kraj ili prijedlog kako poboljšati online nastavu.</vt:lpstr>
      <vt:lpstr>Ako želiš, napiši neki svoj komentar za kraj ili prijedlog kako poboljšati online nastavu.</vt:lpstr>
      <vt:lpstr>Ako želiš, napiši neki svoj komentar za kraj ili prijedlog kako poboljšati online nastavu.</vt:lpstr>
      <vt:lpstr>Ako želiš, napiši neki svoj komentar za kraj ili prijedlog kako poboljšati online nastavu.</vt:lpstr>
      <vt:lpstr>Ako želiš, napiši neki svoj komentar za kraj ili prijedlog kako poboljšati online nastavu.</vt:lpstr>
      <vt:lpstr>ZAKLJUČAK</vt:lpstr>
      <vt:lpstr>ŠTO MOŽEMO POBOLJŠATI?</vt:lpstr>
      <vt:lpstr>SRZ &amp; RAZREDNIK &amp; VRŠNJACI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UPITNIKA ZA UČENIKE ONLINE NASTAVA</dc:title>
  <dc:creator>Psiholog</dc:creator>
  <cp:lastModifiedBy>Darko Samardžija</cp:lastModifiedBy>
  <cp:revision>37</cp:revision>
  <dcterms:created xsi:type="dcterms:W3CDTF">2021-02-03T06:57:23Z</dcterms:created>
  <dcterms:modified xsi:type="dcterms:W3CDTF">2023-06-17T12:53:25Z</dcterms:modified>
</cp:coreProperties>
</file>